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tags/tag7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8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0.xml" ContentType="application/vnd.openxmlformats-officedocument.presentationml.tags+xml"/>
  <Override PartName="/ppt/notesSlides/notesSlide35.xml" ContentType="application/vnd.openxmlformats-officedocument.presentationml.notesSlide+xml"/>
  <Override PartName="/ppt/tags/tag11.xml" ContentType="application/vnd.openxmlformats-officedocument.presentationml.tags+xml"/>
  <Override PartName="/ppt/notesSlides/notesSlide36.xml" ContentType="application/vnd.openxmlformats-officedocument.presentationml.notesSlide+xml"/>
  <Override PartName="/ppt/tags/tag12.xml" ContentType="application/vnd.openxmlformats-officedocument.presentationml.tags+xml"/>
  <Override PartName="/ppt/notesSlides/notesSlide37.xml" ContentType="application/vnd.openxmlformats-officedocument.presentationml.notesSlide+xml"/>
  <Override PartName="/ppt/tags/tag13.xml" ContentType="application/vnd.openxmlformats-officedocument.presentationml.tags+xml"/>
  <Override PartName="/ppt/notesSlides/notesSlide38.xml" ContentType="application/vnd.openxmlformats-officedocument.presentationml.notesSlide+xml"/>
  <Override PartName="/ppt/tags/tag14.xml" ContentType="application/vnd.openxmlformats-officedocument.presentationml.tags+xml"/>
  <Override PartName="/ppt/notesSlides/notesSlide39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6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7.xml" ContentType="application/vnd.openxmlformats-officedocument.presentationml.tags+xml"/>
  <Override PartName="/ppt/notesSlides/notesSlide49.xml" ContentType="application/vnd.openxmlformats-officedocument.presentationml.notesSlide+xml"/>
  <Override PartName="/ppt/tags/tag1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56" r:id="rId2"/>
    <p:sldId id="317" r:id="rId3"/>
    <p:sldId id="307" r:id="rId4"/>
    <p:sldId id="364" r:id="rId5"/>
    <p:sldId id="288" r:id="rId6"/>
    <p:sldId id="260" r:id="rId7"/>
    <p:sldId id="331" r:id="rId8"/>
    <p:sldId id="332" r:id="rId9"/>
    <p:sldId id="365" r:id="rId10"/>
    <p:sldId id="334" r:id="rId11"/>
    <p:sldId id="333" r:id="rId12"/>
    <p:sldId id="281" r:id="rId13"/>
    <p:sldId id="263" r:id="rId14"/>
    <p:sldId id="330" r:id="rId15"/>
    <p:sldId id="318" r:id="rId16"/>
    <p:sldId id="264" r:id="rId17"/>
    <p:sldId id="265" r:id="rId18"/>
    <p:sldId id="321" r:id="rId19"/>
    <p:sldId id="320" r:id="rId20"/>
    <p:sldId id="309" r:id="rId21"/>
    <p:sldId id="306" r:id="rId22"/>
    <p:sldId id="289" r:id="rId23"/>
    <p:sldId id="322" r:id="rId24"/>
    <p:sldId id="292" r:id="rId25"/>
    <p:sldId id="293" r:id="rId26"/>
    <p:sldId id="295" r:id="rId27"/>
    <p:sldId id="298" r:id="rId28"/>
    <p:sldId id="311" r:id="rId29"/>
    <p:sldId id="335" r:id="rId30"/>
    <p:sldId id="336" r:id="rId31"/>
    <p:sldId id="337" r:id="rId32"/>
    <p:sldId id="338" r:id="rId33"/>
    <p:sldId id="340" r:id="rId34"/>
    <p:sldId id="341" r:id="rId35"/>
    <p:sldId id="342" r:id="rId36"/>
    <p:sldId id="343" r:id="rId37"/>
    <p:sldId id="344" r:id="rId38"/>
    <p:sldId id="345" r:id="rId39"/>
    <p:sldId id="347" r:id="rId40"/>
    <p:sldId id="348" r:id="rId41"/>
    <p:sldId id="350" r:id="rId42"/>
    <p:sldId id="351" r:id="rId43"/>
    <p:sldId id="352" r:id="rId44"/>
    <p:sldId id="353" r:id="rId45"/>
    <p:sldId id="354" r:id="rId46"/>
    <p:sldId id="356" r:id="rId47"/>
    <p:sldId id="357" r:id="rId48"/>
    <p:sldId id="358" r:id="rId49"/>
    <p:sldId id="362" r:id="rId50"/>
    <p:sldId id="363" r:id="rId51"/>
    <p:sldId id="327" r:id="rId52"/>
    <p:sldId id="328" r:id="rId5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F601C6A-0F49-47BE-ACA9-59E69020AF3C}">
          <p14:sldIdLst>
            <p14:sldId id="256"/>
            <p14:sldId id="317"/>
          </p14:sldIdLst>
        </p14:section>
        <p14:section name="Desktop vs. TV development" id="{CEE04886-0F07-498D-8A2A-E6E6BBA5F995}">
          <p14:sldIdLst>
            <p14:sldId id="307"/>
            <p14:sldId id="364"/>
            <p14:sldId id="288"/>
            <p14:sldId id="260"/>
          </p14:sldIdLst>
        </p14:section>
        <p14:section name="Why web technologies?" id="{0E61C2FC-25D0-409A-95AA-55A19331E00F}">
          <p14:sldIdLst>
            <p14:sldId id="331"/>
            <p14:sldId id="332"/>
            <p14:sldId id="365"/>
            <p14:sldId id="334"/>
            <p14:sldId id="333"/>
          </p14:sldIdLst>
        </p14:section>
        <p14:section name="Product innovation" id="{DB6CD03D-CE10-4FC2-B739-2EAB7066C3D4}">
          <p14:sldIdLst>
            <p14:sldId id="281"/>
            <p14:sldId id="263"/>
            <p14:sldId id="330"/>
            <p14:sldId id="318"/>
            <p14:sldId id="264"/>
            <p14:sldId id="265"/>
            <p14:sldId id="321"/>
            <p14:sldId id="320"/>
            <p14:sldId id="309"/>
            <p14:sldId id="306"/>
          </p14:sldIdLst>
        </p14:section>
        <p14:section name="State Management" id="{ABB0A7B2-FDB2-49E6-8B6A-33DD5DF6850B}">
          <p14:sldIdLst>
            <p14:sldId id="289"/>
            <p14:sldId id="322"/>
            <p14:sldId id="292"/>
            <p14:sldId id="293"/>
            <p14:sldId id="295"/>
            <p14:sldId id="298"/>
            <p14:sldId id="311"/>
          </p14:sldIdLst>
        </p14:section>
        <p14:section name="Performance and Memory" id="{0B33D010-FFD8-014A-9278-5D2EFCFB769F}">
          <p14:sldIdLst>
            <p14:sldId id="335"/>
            <p14:sldId id="336"/>
            <p14:sldId id="337"/>
            <p14:sldId id="338"/>
            <p14:sldId id="340"/>
            <p14:sldId id="341"/>
            <p14:sldId id="342"/>
            <p14:sldId id="343"/>
            <p14:sldId id="344"/>
            <p14:sldId id="345"/>
            <p14:sldId id="347"/>
            <p14:sldId id="348"/>
            <p14:sldId id="350"/>
            <p14:sldId id="351"/>
            <p14:sldId id="352"/>
            <p14:sldId id="353"/>
            <p14:sldId id="354"/>
            <p14:sldId id="356"/>
            <p14:sldId id="357"/>
            <p14:sldId id="358"/>
            <p14:sldId id="362"/>
            <p14:sldId id="363"/>
            <p14:sldId id="327"/>
            <p14:sldId id="32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44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0" autoAdjust="0"/>
    <p:restoredTop sz="74636" autoAdjust="0"/>
  </p:normalViewPr>
  <p:slideViewPr>
    <p:cSldViewPr>
      <p:cViewPr varScale="1">
        <p:scale>
          <a:sx n="90" d="100"/>
          <a:sy n="90" d="100"/>
        </p:scale>
        <p:origin x="-19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7F19E24-0350-4F30-B320-10A3A144DD71}" type="datetimeFigureOut">
              <a:rPr lang="en-US" smtClean="0"/>
              <a:t>7/28/11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200271E-536C-45BD-BEFE-6AF10771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943CEB3-B984-43FF-A398-07C648C2D4E5}" type="datetimeFigureOut">
              <a:rPr lang="en-US" smtClean="0"/>
              <a:t>7/28/11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B49065-7E03-4325-8A25-A64AD2D2E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Relationship Id="rId3" Type="http://schemas.openxmlformats.org/officeDocument/2006/relationships/hyperlink" Target="http://creativecommons.org/licenses/by-nc-sa/2.0/" TargetMode="Externa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wonderlane/5351266905/" TargetMode="External"/><Relationship Id="rId4" Type="http://schemas.openxmlformats.org/officeDocument/2006/relationships/hyperlink" Target="http://creativecommons.org/licenses/by/2.0/" TargetMode="External"/><Relationship Id="rId5" Type="http://schemas.openxmlformats.org/officeDocument/2006/relationships/hyperlink" Target="http://www.flickr.com/photos/adombrowski/4791542537/" TargetMode="External"/><Relationship Id="rId6" Type="http://schemas.openxmlformats.org/officeDocument/2006/relationships/hyperlink" Target="http://creativecommons.org/licenses/by-sa/2.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/" TargetMode="External"/><Relationship Id="rId4" Type="http://schemas.openxmlformats.org/officeDocument/2006/relationships/hyperlink" Target="http://www.webkit.org/images/icon-gold.pn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usanad813/4167385353/" TargetMode="External"/><Relationship Id="rId4" Type="http://schemas.openxmlformats.org/officeDocument/2006/relationships/hyperlink" Target="http://creativecommons.org/licenses/by-nc-sa/2.0/" TargetMode="External"/><Relationship Id="rId5" Type="http://schemas.openxmlformats.org/officeDocument/2006/relationships/hyperlink" Target="http://www.w3.org/html/logo/" TargetMode="External"/><Relationship Id="rId6" Type="http://schemas.openxmlformats.org/officeDocument/2006/relationships/hyperlink" Target="http://creativecommons.org/licenses/by/3.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61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new locale support as needed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(Can </a:t>
            </a:r>
            <a:r>
              <a:rPr lang="en-US" baseline="0" dirty="0" smtClean="0"/>
              <a:t>require new fonts in some locales…)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64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50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Streaming </a:t>
            </a:r>
            <a:r>
              <a:rPr lang="en-US" dirty="0"/>
              <a:t>engagement correlates </a:t>
            </a:r>
            <a:r>
              <a:rPr lang="en-US" dirty="0" smtClean="0"/>
              <a:t>with </a:t>
            </a:r>
            <a:r>
              <a:rPr lang="en-US" dirty="0"/>
              <a:t>customer </a:t>
            </a:r>
            <a:r>
              <a:rPr lang="en-US" dirty="0" smtClean="0"/>
              <a:t>retention.</a:t>
            </a:r>
          </a:p>
          <a:p>
            <a:pPr defTabSz="931774">
              <a:defRPr/>
            </a:pPr>
            <a:r>
              <a:rPr lang="en-US" dirty="0" smtClean="0"/>
              <a:t>“Good” </a:t>
            </a:r>
            <a:r>
              <a:rPr lang="en-US" dirty="0"/>
              <a:t>UI </a:t>
            </a:r>
            <a:r>
              <a:rPr lang="en-US" dirty="0" smtClean="0"/>
              <a:t>brings us more revenue.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19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This is our first TV UI. Customers could only view titles they’d added to their instant Queue</a:t>
            </a:r>
            <a:r>
              <a:rPr lang="en-US" baseline="0" dirty="0" smtClean="0"/>
              <a:t> from the website.</a:t>
            </a:r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Partners developed it to </a:t>
            </a:r>
            <a:r>
              <a:rPr lang="en-US" dirty="0"/>
              <a:t>our specifications, and baked </a:t>
            </a:r>
            <a:r>
              <a:rPr lang="en-US" dirty="0" smtClean="0"/>
              <a:t>it into </a:t>
            </a:r>
            <a:r>
              <a:rPr lang="en-US" dirty="0"/>
              <a:t>device </a:t>
            </a:r>
            <a:r>
              <a:rPr lang="en-US" dirty="0" smtClean="0"/>
              <a:t>firmware.</a:t>
            </a:r>
          </a:p>
          <a:p>
            <a:pPr defTabSz="931774">
              <a:defRPr/>
            </a:pPr>
            <a:r>
              <a:rPr lang="en-US" dirty="0" smtClean="0"/>
              <a:t>We had only rare opportunities for</a:t>
            </a:r>
            <a:r>
              <a:rPr lang="en-US" baseline="0" dirty="0" smtClean="0"/>
              <a:t> updates.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17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74">
              <a:buFontTx/>
              <a:buNone/>
              <a:defRPr/>
            </a:pPr>
            <a:r>
              <a:rPr lang="en-US" dirty="0" smtClean="0"/>
              <a:t>2009:</a:t>
            </a:r>
          </a:p>
          <a:p>
            <a:pPr marL="0" indent="0" defTabSz="931774">
              <a:buFontTx/>
              <a:buNone/>
              <a:defRPr/>
            </a:pPr>
            <a:r>
              <a:rPr lang="en-US" baseline="0" dirty="0" smtClean="0"/>
              <a:t> - Added a way to browse categories</a:t>
            </a:r>
          </a:p>
          <a:p>
            <a:pPr marL="0" indent="0" defTabSz="931774">
              <a:buFontTx/>
              <a:buNone/>
              <a:defRPr/>
            </a:pPr>
            <a:r>
              <a:rPr lang="en-US" baseline="0" dirty="0" smtClean="0"/>
              <a:t> - Hard to evaluate many titles rapidly</a:t>
            </a:r>
          </a:p>
          <a:p>
            <a:pPr marL="0" indent="0" defTabSz="931774">
              <a:buFontTx/>
              <a:buNone/>
              <a:defRPr/>
            </a:pPr>
            <a:r>
              <a:rPr lang="en-US" baseline="0" dirty="0" smtClean="0"/>
              <a:t> - Hard to discover category navigation</a:t>
            </a:r>
          </a:p>
          <a:p>
            <a:pPr marL="0" indent="0" defTabSz="931774">
              <a:buFontTx/>
              <a:buNone/>
              <a:defRPr/>
            </a:pPr>
            <a:r>
              <a:rPr lang="en-US" baseline="0" dirty="0" smtClean="0"/>
              <a:t> - Customers felt like they were looking at a small portion of the catalog</a:t>
            </a:r>
          </a:p>
          <a:p>
            <a:pPr marL="0" indent="0" defTabSz="931774">
              <a:buFontTx/>
              <a:buNone/>
              <a:defRPr/>
            </a:pPr>
            <a:r>
              <a:rPr lang="en-US" baseline="0" dirty="0" smtClean="0"/>
              <a:t> - 20% of customers never engaged with browsing in this UI (maybe never discovered it)</a:t>
            </a:r>
            <a:endParaRPr lang="en-US" dirty="0" smtClean="0"/>
          </a:p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Since</a:t>
            </a:r>
            <a:r>
              <a:rPr lang="en-US" baseline="0" dirty="0" smtClean="0"/>
              <a:t> UI updates required firmware updates, that meant our iteration cycles were long.</a:t>
            </a:r>
            <a:endParaRPr lang="en-US" dirty="0" smtClean="0"/>
          </a:p>
          <a:p>
            <a:pPr marL="171450" indent="-171450" defTabSz="931774">
              <a:buFontTx/>
              <a:buChar char="-"/>
              <a:defRPr/>
            </a:pPr>
            <a:r>
              <a:rPr lang="en-US" dirty="0" smtClean="0"/>
              <a:t>Little iteration</a:t>
            </a:r>
            <a:r>
              <a:rPr lang="en-US" baseline="0" dirty="0" smtClean="0"/>
              <a:t> over the first few years</a:t>
            </a:r>
          </a:p>
          <a:p>
            <a:pPr marL="171450" indent="-171450" defTabSz="931774">
              <a:buFontTx/>
              <a:buChar char="-"/>
              <a:defRPr/>
            </a:pPr>
            <a:r>
              <a:rPr lang="en-US" baseline="0" dirty="0" smtClean="0"/>
              <a:t>No opportunity for A/B testing</a:t>
            </a:r>
          </a:p>
          <a:p>
            <a:pPr marL="171450" marR="0" indent="-17145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No opportunities</a:t>
            </a:r>
            <a:r>
              <a:rPr lang="en-US" baseline="0" dirty="0" smtClean="0"/>
              <a:t> for bug fixes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17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2010: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- Three</a:t>
            </a:r>
            <a:r>
              <a:rPr lang="en-US" baseline="0" dirty="0" smtClean="0"/>
              <a:t> UIs at launch, fourth soon after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- Two-week push cycle: new features, bug fixes, and sometimes new UIs every two weeks</a:t>
            </a:r>
            <a:endParaRPr lang="en-US" dirty="0" smtClean="0"/>
          </a:p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A new </a:t>
            </a:r>
            <a:r>
              <a:rPr lang="en-US" dirty="0" err="1" smtClean="0"/>
              <a:t>Webkit</a:t>
            </a:r>
            <a:r>
              <a:rPr lang="en-US" dirty="0" smtClean="0"/>
              <a:t> UI often takes one</a:t>
            </a:r>
            <a:r>
              <a:rPr lang="en-US" baseline="0" dirty="0" smtClean="0"/>
              <a:t> or two UI engineers 2-4 months to prepare for A/B testing. (More if we want to polish it for mass consumption as the default UI.)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(We’ve also</a:t>
            </a:r>
            <a:r>
              <a:rPr lang="en-US" baseline="0" dirty="0" smtClean="0"/>
              <a:t> </a:t>
            </a:r>
            <a:r>
              <a:rPr lang="en-US" dirty="0" smtClean="0"/>
              <a:t>developed and tested a number of UIs besides these</a:t>
            </a:r>
            <a:r>
              <a:rPr lang="en-US" baseline="0" dirty="0" smtClean="0"/>
              <a:t> shown here.)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68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Cambrian explosion: UIs trying to solve similar problems in radically different ways</a:t>
            </a:r>
          </a:p>
          <a:p>
            <a:pPr defTabSz="931774">
              <a:defRPr/>
            </a:pPr>
            <a:r>
              <a:rPr lang="en-US" dirty="0" smtClean="0"/>
              <a:t>Desktop </a:t>
            </a:r>
            <a:r>
              <a:rPr lang="en-US" dirty="0"/>
              <a:t>web </a:t>
            </a:r>
            <a:r>
              <a:rPr lang="en-US" dirty="0" smtClean="0"/>
              <a:t>explosion: Eventually</a:t>
            </a:r>
            <a:r>
              <a:rPr lang="en-US" dirty="0"/>
              <a:t>, </a:t>
            </a:r>
            <a:r>
              <a:rPr lang="en-US" dirty="0" smtClean="0"/>
              <a:t>websites converged a common </a:t>
            </a:r>
            <a:r>
              <a:rPr lang="en-US" baseline="0" dirty="0" smtClean="0"/>
              <a:t>design language.</a:t>
            </a:r>
          </a:p>
          <a:p>
            <a:r>
              <a:rPr lang="en-US" baseline="0" dirty="0" smtClean="0"/>
              <a:t>Not all sites have all elements, but they draw from a common set of things (header, </a:t>
            </a:r>
            <a:r>
              <a:rPr lang="en-US" baseline="0" dirty="0" err="1" smtClean="0"/>
              <a:t>nav</a:t>
            </a:r>
            <a:r>
              <a:rPr lang="en-US" baseline="0" dirty="0" smtClean="0"/>
              <a:t> bar, search…).</a:t>
            </a:r>
          </a:p>
          <a:p>
            <a:endParaRPr lang="en-US" sz="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800" dirty="0" err="1" smtClean="0">
                <a:solidFill>
                  <a:schemeClr val="bg1">
                    <a:lumMod val="75000"/>
                  </a:schemeClr>
                </a:solidFill>
              </a:rPr>
              <a:t>Trilobyte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image by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Moussa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Direct Ltd.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Licensed under Creative Commons Attribution-Share Alike 3.0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Unported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license</a:t>
            </a:r>
          </a:p>
          <a:p>
            <a:pPr defTabSz="931774">
              <a:defRPr/>
            </a:pPr>
            <a:endParaRPr lang="en-US" dirty="0"/>
          </a:p>
          <a:p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Marrella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image from Wikimedia Commons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Licensed under Creative Commons Attribution-Share Alike 3.0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Unported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license</a:t>
            </a:r>
          </a:p>
          <a:p>
            <a:pPr defTabSz="931774">
              <a:defRPr/>
            </a:pPr>
            <a:endParaRPr lang="en-US" dirty="0"/>
          </a:p>
          <a:p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Opabinia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image by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Nobu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Tamura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Licensed under Creative Commons Attribution 3.0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Unported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license</a:t>
            </a:r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sz="800" dirty="0" err="1" smtClean="0">
                <a:solidFill>
                  <a:schemeClr val="bg1">
                    <a:lumMod val="75000"/>
                  </a:schemeClr>
                </a:solidFill>
              </a:rPr>
              <a:t>Mosura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 by Toho Studios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04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TV UI is still in the </a:t>
            </a:r>
            <a:r>
              <a:rPr lang="en-US" dirty="0"/>
              <a:t>Cambrian </a:t>
            </a:r>
            <a:r>
              <a:rPr lang="en-US" dirty="0" smtClean="0"/>
              <a:t>explosion</a:t>
            </a:r>
          </a:p>
          <a:p>
            <a:pPr marL="0" marR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TV UI hasn’t settled on a common technology</a:t>
            </a:r>
          </a:p>
          <a:p>
            <a:pPr defTabSz="931774">
              <a:defRPr/>
            </a:pPr>
            <a:r>
              <a:rPr lang="en-US" dirty="0" smtClean="0"/>
              <a:t>Compare to mobile UI: further</a:t>
            </a:r>
            <a:r>
              <a:rPr lang="en-US" baseline="0" dirty="0" smtClean="0"/>
              <a:t> along, but not as mature as desktop UI</a:t>
            </a:r>
            <a:endParaRPr lang="en-US" dirty="0" smtClean="0"/>
          </a:p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Xbox </a:t>
            </a:r>
            <a:r>
              <a:rPr lang="en-US" dirty="0"/>
              <a:t>360 screenshot from xbox.com</a:t>
            </a:r>
          </a:p>
          <a:p>
            <a:pPr defTabSz="931774">
              <a:defRPr/>
            </a:pPr>
            <a:r>
              <a:rPr lang="en-US" dirty="0"/>
              <a:t>Wii screenshot from nintendo.com</a:t>
            </a:r>
          </a:p>
          <a:p>
            <a:pPr defTabSz="931774">
              <a:defRPr/>
            </a:pPr>
            <a:r>
              <a:rPr lang="en-US" dirty="0"/>
              <a:t>Panasonic </a:t>
            </a:r>
            <a:r>
              <a:rPr lang="en-US" dirty="0" err="1"/>
              <a:t>Viera</a:t>
            </a:r>
            <a:r>
              <a:rPr lang="en-US" dirty="0"/>
              <a:t> Cast screenshot from blog.vudu.com</a:t>
            </a:r>
          </a:p>
          <a:p>
            <a:pPr defTabSz="931774">
              <a:defRPr/>
            </a:pPr>
            <a:r>
              <a:rPr lang="en-US" dirty="0" err="1"/>
              <a:t>AppleTV</a:t>
            </a:r>
            <a:r>
              <a:rPr lang="en-US" dirty="0"/>
              <a:t> screenshot from apple.com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68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we</a:t>
            </a:r>
            <a:r>
              <a:rPr lang="en-US" baseline="0" dirty="0" smtClean="0"/>
              <a:t> know </a:t>
            </a:r>
            <a:r>
              <a:rPr lang="en-US" baseline="0" smtClean="0"/>
              <a:t>which version is “best”?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Retention</a:t>
            </a:r>
          </a:p>
          <a:p>
            <a:r>
              <a:rPr lang="en-US" dirty="0" smtClean="0"/>
              <a:t> -</a:t>
            </a:r>
            <a:r>
              <a:rPr lang="en-US" baseline="0" dirty="0" smtClean="0"/>
              <a:t> The #1 most important metric for us</a:t>
            </a:r>
            <a:endParaRPr lang="en-US" dirty="0" smtClean="0"/>
          </a:p>
          <a:p>
            <a:r>
              <a:rPr lang="en-US" baseline="0" dirty="0" smtClean="0"/>
              <a:t> - Takes a long time to measure, by definition</a:t>
            </a:r>
          </a:p>
          <a:p>
            <a:r>
              <a:rPr lang="en-US" baseline="0" dirty="0" smtClean="0"/>
              <a:t>Streaming hours</a:t>
            </a:r>
          </a:p>
          <a:p>
            <a:r>
              <a:rPr lang="en-US" baseline="0" dirty="0" smtClean="0"/>
              <a:t> - Correlates well with retention (proxy metric)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54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</a:t>
            </a:r>
            <a:r>
              <a:rPr lang="en-US" baseline="0" dirty="0" smtClean="0"/>
              <a:t> was our flagship UI. Favored internally.</a:t>
            </a:r>
          </a:p>
          <a:p>
            <a:r>
              <a:rPr lang="en-US" baseline="0" dirty="0" smtClean="0"/>
              <a:t>(Describe UIs &amp; hypotheses)</a:t>
            </a:r>
          </a:p>
          <a:p>
            <a:pPr defTabSz="931774">
              <a:defRPr/>
            </a:pPr>
            <a:r>
              <a:rPr lang="en-US" dirty="0" smtClean="0"/>
              <a:t>Experience &amp; intuition isn’t enough: Sometimes we’re surprised.</a:t>
            </a:r>
          </a:p>
          <a:p>
            <a:pPr defTabSz="931774">
              <a:defRPr/>
            </a:pPr>
            <a:r>
              <a:rPr lang="en-US" dirty="0" smtClean="0"/>
              <a:t>Special was our flagship</a:t>
            </a:r>
            <a:r>
              <a:rPr lang="en-US" baseline="0" dirty="0" smtClean="0"/>
              <a:t> UI.</a:t>
            </a:r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Plus was the underdog internally. In qualitative research, many customers who tried Plus and Special preferred Special (though many also found Special confusing).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Metric: Percent of Netflix customers (new to PS3) whose streaming hours exceeded a threshold over an early test period</a:t>
            </a:r>
          </a:p>
          <a:p>
            <a:r>
              <a:rPr lang="en-US" dirty="0" smtClean="0"/>
              <a:t>* Time frame: beginning</a:t>
            </a:r>
            <a:r>
              <a:rPr lang="en-US" baseline="0" dirty="0" smtClean="0"/>
              <a:t> of test to whenever the numbers were harvested</a:t>
            </a: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7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21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Secondary metrics </a:t>
            </a:r>
            <a:r>
              <a:rPr lang="en-US" dirty="0"/>
              <a:t>inform future UI design and further tests.</a:t>
            </a:r>
          </a:p>
          <a:p>
            <a:pPr defTabSz="931774">
              <a:defRPr/>
            </a:pPr>
            <a:r>
              <a:rPr lang="en-US" dirty="0"/>
              <a:t>We don’t use these to determine </a:t>
            </a:r>
            <a:r>
              <a:rPr lang="en-US" dirty="0" smtClean="0"/>
              <a:t>success.</a:t>
            </a:r>
            <a:endParaRPr lang="en-US" dirty="0"/>
          </a:p>
          <a:p>
            <a:pPr defTabSz="931774">
              <a:defRPr/>
            </a:pPr>
            <a:endParaRPr lang="en-US" dirty="0"/>
          </a:p>
          <a:p>
            <a:pPr defTabSz="931774">
              <a:defRPr/>
            </a:pPr>
            <a:r>
              <a:rPr lang="en-US" dirty="0"/>
              <a:t>In Navigator, the cells with similar title pivoting saw 20% of plays come from that feature, which is a hint that we might want to incorporate that feature into other UIs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4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Netflix test?</a:t>
            </a:r>
          </a:p>
          <a:p>
            <a:r>
              <a:rPr lang="en-US" dirty="0" smtClean="0"/>
              <a:t>(Slew of examples)</a:t>
            </a:r>
          </a:p>
          <a:p>
            <a:r>
              <a:rPr lang="en-US" dirty="0" smtClean="0"/>
              <a:t>When</a:t>
            </a:r>
            <a:r>
              <a:rPr lang="en-US" baseline="0" dirty="0" smtClean="0"/>
              <a:t> I started at Netflix in 2006, my sister was surprised to hear my estimate that we had maybe 80 engineers working on the website. “Why isn’t it, like, one?”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66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State</a:t>
            </a:r>
            <a:r>
              <a:rPr lang="en-US" baseline="0" dirty="0" smtClean="0"/>
              <a:t> management: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53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patterns we use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Event patterns help decouple event sources from consumers</a:t>
            </a:r>
          </a:p>
          <a:p>
            <a:endParaRPr lang="en-US" baseline="0" dirty="0" smtClean="0"/>
          </a:p>
          <a:p>
            <a:r>
              <a:rPr lang="en-US" dirty="0" smtClean="0"/>
              <a:t>State actions</a:t>
            </a:r>
          </a:p>
          <a:p>
            <a:pPr lvl="1"/>
            <a:r>
              <a:rPr lang="en-US" dirty="0" smtClean="0"/>
              <a:t>I’ll talk about this more in a minute. (The </a:t>
            </a:r>
            <a:r>
              <a:rPr lang="en-US" dirty="0" smtClean="0"/>
              <a:t>active state is the </a:t>
            </a:r>
            <a:r>
              <a:rPr lang="en-US" dirty="0" smtClean="0"/>
              <a:t>consumer)</a:t>
            </a:r>
            <a:endParaRPr lang="en-US" dirty="0" smtClean="0"/>
          </a:p>
          <a:p>
            <a:r>
              <a:rPr lang="en-US" dirty="0" smtClean="0"/>
              <a:t>Observables</a:t>
            </a:r>
          </a:p>
          <a:p>
            <a:pPr lvl="1"/>
            <a:r>
              <a:rPr lang="en-US" dirty="0" smtClean="0"/>
              <a:t>Consumer knows source</a:t>
            </a:r>
          </a:p>
          <a:p>
            <a:pPr lvl="1"/>
            <a:r>
              <a:rPr lang="en-US" dirty="0" smtClean="0"/>
              <a:t>Source ignorant of consumer</a:t>
            </a:r>
          </a:p>
          <a:p>
            <a:r>
              <a:rPr lang="en-US" dirty="0" err="1" smtClean="0"/>
              <a:t>MessageBus</a:t>
            </a:r>
            <a:endParaRPr lang="en-US" dirty="0" smtClean="0"/>
          </a:p>
          <a:p>
            <a:pPr lvl="1"/>
            <a:r>
              <a:rPr lang="en-US" dirty="0" smtClean="0"/>
              <a:t>Source &amp; consumer ignorant of one another</a:t>
            </a:r>
          </a:p>
          <a:p>
            <a:pPr lvl="1"/>
            <a:r>
              <a:rPr lang="en-US" dirty="0" smtClean="0"/>
              <a:t>Implemented as an Observable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Dependency injection </a:t>
            </a:r>
            <a:r>
              <a:rPr lang="en-US" baseline="0" dirty="0" smtClean="0"/>
              <a:t>allows us to bind </a:t>
            </a:r>
            <a:r>
              <a:rPr lang="en-US" baseline="0" dirty="0" smtClean="0"/>
              <a:t>components at </a:t>
            </a:r>
            <a:r>
              <a:rPr lang="en-US" baseline="0" dirty="0" smtClean="0"/>
              <a:t>runtime based on configuration.</a:t>
            </a:r>
          </a:p>
          <a:p>
            <a:r>
              <a:rPr lang="en-US" baseline="0" dirty="0" smtClean="0"/>
              <a:t>It’s similar to a factory, but instead of referencing multiple components like a factory, our configuration names a specific component associated with that UI.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States/controllers</a:t>
            </a:r>
          </a:p>
          <a:p>
            <a:pPr lvl="1"/>
            <a:r>
              <a:rPr lang="en-US" dirty="0" smtClean="0"/>
              <a:t>Which video playback screen does this UI use?</a:t>
            </a:r>
            <a:r>
              <a:rPr lang="en-US" baseline="0" dirty="0" smtClean="0"/>
              <a:t> In that screen, for this device, which keys map to which behaviors?</a:t>
            </a:r>
            <a:endParaRPr lang="en-US" dirty="0" smtClean="0"/>
          </a:p>
          <a:p>
            <a:r>
              <a:rPr lang="en-US" dirty="0" smtClean="0"/>
              <a:t>Navigation model</a:t>
            </a:r>
          </a:p>
          <a:p>
            <a:pPr lvl="1"/>
            <a:r>
              <a:rPr lang="en-US" dirty="0" smtClean="0"/>
              <a:t>How do we get from search input to results? Are</a:t>
            </a:r>
            <a:r>
              <a:rPr lang="en-US" baseline="0" dirty="0" smtClean="0"/>
              <a:t> results off the right edge of the input, or the bottom, or what? Does the customer have to press a button?</a:t>
            </a:r>
            <a:endParaRPr lang="en-US" dirty="0" smtClean="0"/>
          </a:p>
          <a:p>
            <a:r>
              <a:rPr lang="en-US" dirty="0" smtClean="0"/>
              <a:t>Magnitude configuration</a:t>
            </a:r>
          </a:p>
          <a:p>
            <a:pPr lvl="1"/>
            <a:r>
              <a:rPr lang="en-US" dirty="0" smtClean="0"/>
              <a:t>How many search results shall we fetch?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12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Supporting variation</a:t>
            </a:r>
            <a:r>
              <a:rPr lang="en-US" baseline="0" dirty="0" smtClean="0"/>
              <a:t>: Problem description (1/2)</a:t>
            </a:r>
          </a:p>
          <a:p>
            <a:r>
              <a:rPr lang="en-US" baseline="0" dirty="0" smtClean="0"/>
              <a:t>Consider Special. It may have dozens of UI components (menu, box art gallery, details page, episode selection, star ratings, Trick Play video skip mode…).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62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Supporting variation</a:t>
            </a:r>
            <a:r>
              <a:rPr lang="en-US" baseline="0" dirty="0" smtClean="0"/>
              <a:t>: Problem description (2/2)</a:t>
            </a:r>
          </a:p>
          <a:p>
            <a:pPr defTabSz="931774">
              <a:defRPr/>
            </a:pPr>
            <a:endParaRPr lang="en-US" baseline="0" dirty="0" smtClean="0"/>
          </a:p>
          <a:p>
            <a:pPr defTabSz="931774">
              <a:defRPr/>
            </a:pPr>
            <a:r>
              <a:rPr lang="en-US" baseline="0" dirty="0" smtClean="0"/>
              <a:t>The first two would be easy if not for the third.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79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Supporting variation</a:t>
            </a:r>
            <a:r>
              <a:rPr lang="en-US" baseline="0" dirty="0" smtClean="0"/>
              <a:t>: Inadequate solution #1</a:t>
            </a:r>
          </a:p>
          <a:p>
            <a:r>
              <a:rPr lang="en-US" baseline="0" dirty="0" smtClean="0"/>
              <a:t>Tight coupling</a:t>
            </a:r>
          </a:p>
          <a:p>
            <a:r>
              <a:rPr lang="en-US" dirty="0" smtClean="0"/>
              <a:t>Decentralized components manipulate others directly</a:t>
            </a:r>
          </a:p>
          <a:p>
            <a:pPr lvl="1"/>
            <a:r>
              <a:rPr lang="en-US" dirty="0" err="1" smtClean="0"/>
              <a:t>navigation.handleRight</a:t>
            </a:r>
            <a:r>
              <a:rPr lang="en-US" dirty="0" smtClean="0"/>
              <a:t> = function() { </a:t>
            </a:r>
            <a:r>
              <a:rPr lang="en-US" dirty="0" err="1" smtClean="0"/>
              <a:t>gallery.focus</a:t>
            </a:r>
            <a:r>
              <a:rPr lang="en-US" dirty="0" smtClean="0"/>
              <a:t>(); };</a:t>
            </a:r>
          </a:p>
          <a:p>
            <a:pPr lvl="1"/>
            <a:r>
              <a:rPr lang="en-US" dirty="0" smtClean="0"/>
              <a:t>Easy to understand</a:t>
            </a:r>
          </a:p>
          <a:p>
            <a:pPr lvl="1"/>
            <a:r>
              <a:rPr lang="en-US" dirty="0" smtClean="0"/>
              <a:t>Makes change &amp; reuse difficult</a:t>
            </a:r>
          </a:p>
          <a:p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Supporting variation</a:t>
            </a:r>
            <a:r>
              <a:rPr lang="en-US" baseline="0" dirty="0" smtClean="0"/>
              <a:t>: Inadequate solution #2</a:t>
            </a:r>
          </a:p>
          <a:p>
            <a:pPr defTabSz="931774">
              <a:defRPr/>
            </a:pPr>
            <a:r>
              <a:rPr lang="en-US" dirty="0" smtClean="0"/>
              <a:t>Mediator pattern</a:t>
            </a:r>
          </a:p>
          <a:p>
            <a:pPr lvl="1"/>
            <a:r>
              <a:rPr lang="en-US" dirty="0" smtClean="0"/>
              <a:t>Giant class handles all events</a:t>
            </a:r>
          </a:p>
          <a:p>
            <a:pPr lvl="1"/>
            <a:r>
              <a:rPr lang="en-US" dirty="0" smtClean="0"/>
              <a:t>Knows how all components relate</a:t>
            </a:r>
          </a:p>
          <a:p>
            <a:r>
              <a:rPr lang="en-US" dirty="0" smtClean="0"/>
              <a:t>Components are 100% independent</a:t>
            </a:r>
          </a:p>
          <a:p>
            <a:r>
              <a:rPr lang="en-US" dirty="0" smtClean="0"/>
              <a:t>Component relationships aren’t reusable</a:t>
            </a:r>
          </a:p>
          <a:p>
            <a:pPr lvl="1"/>
            <a:r>
              <a:rPr lang="en-US" dirty="0" smtClean="0"/>
              <a:t>Say a variant UI needs all bindings from the mediator except one, or two, or ten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mediator pattern adds a level of abstraction so that components are reusable, but the monolithic mediator is not.</a:t>
            </a:r>
            <a:endParaRPr lang="en-US" dirty="0" smtClean="0"/>
          </a:p>
          <a:p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Supporting variation</a:t>
            </a:r>
            <a:r>
              <a:rPr lang="en-US" baseline="0" dirty="0" smtClean="0"/>
              <a:t>: Inadequate solution #3</a:t>
            </a:r>
            <a:endParaRPr lang="en-US" dirty="0" smtClean="0"/>
          </a:p>
          <a:p>
            <a:r>
              <a:rPr lang="en-US" dirty="0" smtClean="0"/>
              <a:t>Non-DOM sources:</a:t>
            </a:r>
          </a:p>
          <a:p>
            <a:r>
              <a:rPr lang="en-US" baseline="0" dirty="0" smtClean="0"/>
              <a:t> - Touch/gesture input that doesn’t correspond to DOM events</a:t>
            </a:r>
            <a:endParaRPr lang="en-US" dirty="0" smtClean="0"/>
          </a:p>
          <a:p>
            <a:r>
              <a:rPr lang="en-US" baseline="0" dirty="0" smtClean="0"/>
              <a:t> - </a:t>
            </a:r>
            <a:r>
              <a:rPr lang="en-US" dirty="0" smtClean="0"/>
              <a:t>Automated testing</a:t>
            </a:r>
          </a:p>
          <a:p>
            <a:r>
              <a:rPr lang="en-US" baseline="0" dirty="0" smtClean="0"/>
              <a:t> - </a:t>
            </a:r>
            <a:r>
              <a:rPr lang="en-US" dirty="0" smtClean="0"/>
              <a:t>Voice control</a:t>
            </a:r>
            <a:endParaRPr lang="en-US" baseline="0" dirty="0" smtClean="0"/>
          </a:p>
          <a:p>
            <a:r>
              <a:rPr lang="en-US" baseline="0" dirty="0" smtClean="0"/>
              <a:t> - </a:t>
            </a:r>
            <a:r>
              <a:rPr lang="en-US" dirty="0" smtClean="0"/>
              <a:t>Phone controls TV</a:t>
            </a:r>
            <a:endParaRPr lang="en-US" baseline="0" dirty="0" smtClean="0"/>
          </a:p>
          <a:p>
            <a:r>
              <a:rPr lang="en-US" baseline="0" dirty="0" smtClean="0"/>
              <a:t> - </a:t>
            </a:r>
            <a:r>
              <a:rPr lang="en-US" dirty="0" smtClean="0"/>
              <a:t>Parts of system govern other parts</a:t>
            </a:r>
          </a:p>
          <a:p>
            <a:r>
              <a:rPr lang="en-US" dirty="0" smtClean="0"/>
              <a:t>DOM focus &amp; events</a:t>
            </a:r>
          </a:p>
          <a:p>
            <a:pPr lvl="1"/>
            <a:r>
              <a:rPr lang="en-US" dirty="0" smtClean="0"/>
              <a:t>UI component = HTML element</a:t>
            </a:r>
          </a:p>
          <a:p>
            <a:pPr lvl="1"/>
            <a:r>
              <a:rPr lang="en-US" dirty="0" smtClean="0"/>
              <a:t>DOM events dispatched on focused element</a:t>
            </a:r>
          </a:p>
          <a:p>
            <a:r>
              <a:rPr lang="en-US" dirty="0" smtClean="0"/>
              <a:t>DOM changes are expensive</a:t>
            </a:r>
          </a:p>
          <a:p>
            <a:r>
              <a:rPr lang="en-US" dirty="0" smtClean="0"/>
              <a:t>Ties controller &amp; view</a:t>
            </a:r>
          </a:p>
          <a:p>
            <a:pPr lvl="1"/>
            <a:r>
              <a:rPr lang="en-US" dirty="0" smtClean="0"/>
              <a:t>Requires DOM view</a:t>
            </a:r>
          </a:p>
          <a:p>
            <a:pPr lvl="2"/>
            <a:r>
              <a:rPr lang="en-US" dirty="0" smtClean="0"/>
              <a:t>Precludes Canvas, </a:t>
            </a:r>
            <a:r>
              <a:rPr lang="en-US" dirty="0" err="1" smtClean="0"/>
              <a:t>WebGL</a:t>
            </a:r>
            <a:r>
              <a:rPr lang="en-US" dirty="0" smtClean="0"/>
              <a:t>, etc.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…Unless you decouple your controller</a:t>
            </a:r>
            <a:r>
              <a:rPr lang="en-US" baseline="0" dirty="0" smtClean="0"/>
              <a:t> DOM elements from your view DOM elements</a:t>
            </a:r>
            <a:endParaRPr lang="en-US" dirty="0" smtClean="0"/>
          </a:p>
          <a:p>
            <a:pPr lvl="1"/>
            <a:r>
              <a:rPr lang="en-US" dirty="0" smtClean="0"/>
              <a:t>Falls apart when something is interactive but isn’t rendered (yet)</a:t>
            </a:r>
          </a:p>
          <a:p>
            <a:pPr lvl="1"/>
            <a:r>
              <a:rPr lang="en-US" dirty="0" smtClean="0"/>
              <a:t>Harder to take input from non-DOM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9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Supporting variation</a:t>
            </a:r>
            <a:r>
              <a:rPr lang="en-US" baseline="0" dirty="0" smtClean="0"/>
              <a:t>: Our solution = State </a:t>
            </a:r>
            <a:r>
              <a:rPr lang="en-US" baseline="0" dirty="0" smtClean="0"/>
              <a:t>machine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Chain of states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How many of you have studied automata or built a state machine</a:t>
            </a:r>
            <a:r>
              <a:rPr lang="en-US" baseline="0" dirty="0" smtClean="0"/>
              <a:t>?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8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Supporting variation: State system example:</a:t>
            </a:r>
            <a:r>
              <a:rPr lang="en-US" baseline="0" dirty="0" smtClean="0"/>
              <a:t> Search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Search input &lt;-&gt; Search results</a:t>
            </a:r>
          </a:p>
          <a:p>
            <a:r>
              <a:rPr lang="en-US" baseline="0" dirty="0" smtClean="0"/>
              <a:t>Compound state models the relationship between the two</a:t>
            </a:r>
          </a:p>
          <a:p>
            <a:r>
              <a:rPr lang="en-US" baseline="0" dirty="0" smtClean="0"/>
              <a:t> - Owns transition criteria</a:t>
            </a:r>
          </a:p>
          <a:p>
            <a:r>
              <a:rPr lang="en-US" baseline="0" dirty="0" smtClean="0"/>
              <a:t> - Causes transitions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that the results state still updates even when the input state is the active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81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Why we worry about performance and memory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Strategies for improving performance and efficiently using memory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Introduction: What *is* </a:t>
            </a:r>
            <a:r>
              <a:rPr lang="en-US" dirty="0" err="1" smtClean="0"/>
              <a:t>Webkit</a:t>
            </a:r>
            <a:r>
              <a:rPr lang="en-US" dirty="0" smtClean="0"/>
              <a:t> TV UI?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3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 smtClean="0"/>
              <a:t>Unbounded memory growth can </a:t>
            </a:r>
            <a:r>
              <a:rPr lang="en-US" dirty="0" smtClean="0"/>
              <a:t>occur, memory fragmentation</a:t>
            </a: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Impact </a:t>
            </a:r>
            <a:r>
              <a:rPr lang="en-US" dirty="0" smtClean="0"/>
              <a:t>performance: slowdown or cause crashes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App to feel snappy, smooth, consistent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73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465887">
              <a:buFont typeface="Arial"/>
              <a:buChar char="•"/>
              <a:defRPr/>
            </a:pPr>
            <a:r>
              <a:rPr lang="en-US" baseline="0" dirty="0" smtClean="0"/>
              <a:t>All </a:t>
            </a:r>
            <a:r>
              <a:rPr lang="en-US" baseline="0" dirty="0" smtClean="0"/>
              <a:t>of the things above can vary across devices and impact the performance and memory footprint</a:t>
            </a:r>
            <a:endParaRPr lang="en-US" dirty="0" smtClean="0"/>
          </a:p>
          <a:p>
            <a:pPr marL="174708" indent="-174708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Credits:</a:t>
            </a:r>
          </a:p>
          <a:p>
            <a:endParaRPr lang="en-US" dirty="0" smtClean="0"/>
          </a:p>
          <a:p>
            <a:r>
              <a:rPr lang="en-US" baseline="0" dirty="0" smtClean="0"/>
              <a:t>Circuit Board by John Morris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www.flickr.com</a:t>
            </a:r>
            <a:r>
              <a:rPr lang="en-US" baseline="0" dirty="0" smtClean="0"/>
              <a:t>/photos/jm999uk/182396962/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Attribution-</a:t>
            </a:r>
            <a:r>
              <a:rPr lang="en-US" baseline="0" dirty="0" err="1" smtClean="0"/>
              <a:t>NonCommercial</a:t>
            </a:r>
            <a:r>
              <a:rPr lang="en-US" baseline="0" dirty="0" smtClean="0"/>
              <a:t>-</a:t>
            </a:r>
            <a:r>
              <a:rPr lang="en-US" baseline="0" dirty="0" err="1" smtClean="0"/>
              <a:t>ShareAlike</a:t>
            </a:r>
            <a:r>
              <a:rPr lang="en-US" baseline="0" dirty="0" smtClean="0"/>
              <a:t> 2.0 Generic (CC BY-NC-SA 2.0) </a:t>
            </a:r>
            <a:r>
              <a:rPr lang="en-US" dirty="0" smtClean="0">
                <a:hlinkClick r:id="rId3"/>
              </a:rPr>
              <a:t>http://creativecommons.org/licenses/by-nc-sa/2.0/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----- Meeting Notes (7/28/11 22:49) -----</a:t>
            </a:r>
          </a:p>
          <a:p>
            <a:r>
              <a:rPr lang="en-US" dirty="0"/>
              <a:t>Shorten talking points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39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Just looking at CPU and memory alone, you can see that there's a wide range between the low and the high end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Graphics </a:t>
            </a:r>
            <a:r>
              <a:rPr lang="en-US" baseline="0" dirty="0" smtClean="0"/>
              <a:t>driver and GPU can really impact performance on these </a:t>
            </a:r>
            <a:r>
              <a:rPr lang="en-US" baseline="0" dirty="0" smtClean="0"/>
              <a:t>devices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41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 smtClean="0"/>
              <a:t>Looks like we have a lot of memory available but we don’t get to use all of it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Lots of things competing for memory</a:t>
            </a:r>
          </a:p>
          <a:p>
            <a:pPr marL="631908" lvl="1" indent="-174708">
              <a:buFont typeface="Arial"/>
              <a:buChar char="•"/>
            </a:pPr>
            <a:r>
              <a:rPr lang="en-US" dirty="0" err="1" smtClean="0"/>
              <a:t>Webkit</a:t>
            </a:r>
            <a:r>
              <a:rPr lang="en-US" dirty="0" smtClean="0"/>
              <a:t> is no small potato</a:t>
            </a:r>
            <a:endParaRPr lang="en-US" baseline="0" dirty="0" smtClean="0"/>
          </a:p>
          <a:p>
            <a:pPr marL="1089108" lvl="2" indent="-174708">
              <a:buFont typeface="Arial"/>
              <a:buChar char="•"/>
            </a:pPr>
            <a:r>
              <a:rPr lang="en-US" baseline="0" dirty="0" smtClean="0"/>
              <a:t>Our port which uses </a:t>
            </a:r>
            <a:r>
              <a:rPr lang="en-US" baseline="0" dirty="0" err="1" smtClean="0"/>
              <a:t>Qt</a:t>
            </a:r>
            <a:r>
              <a:rPr lang="en-US" baseline="0" dirty="0" smtClean="0"/>
              <a:t> is ~20MB of code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Reduces</a:t>
            </a:r>
            <a:r>
              <a:rPr lang="en-US" baseline="0" dirty="0" smtClean="0"/>
              <a:t> </a:t>
            </a:r>
            <a:r>
              <a:rPr lang="en-US" dirty="0" smtClean="0"/>
              <a:t>the overall</a:t>
            </a:r>
            <a:r>
              <a:rPr lang="en-US" baseline="0" dirty="0" smtClean="0"/>
              <a:t> </a:t>
            </a:r>
            <a:r>
              <a:rPr lang="en-US" dirty="0" smtClean="0"/>
              <a:t>memory available to the UI</a:t>
            </a:r>
          </a:p>
          <a:p>
            <a:endParaRPr lang="en-US" dirty="0" smtClean="0"/>
          </a:p>
          <a:p>
            <a:r>
              <a:rPr lang="en-US" dirty="0" smtClean="0"/>
              <a:t>Others: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Background processes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Graphics subsystem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06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 smtClean="0"/>
              <a:t>Group devices into classes and target configuration based on the device</a:t>
            </a:r>
            <a:r>
              <a:rPr lang="en-US" baseline="0" dirty="0" smtClean="0"/>
              <a:t> class: range of attributes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Currently, we have 3 tiers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Devices all start out in the middle tier and then based on performance are adjusted up or down</a:t>
            </a:r>
          </a:p>
          <a:p>
            <a:pPr marL="0" lvl="0" indent="0">
              <a:buFont typeface="Arial"/>
              <a:buNone/>
            </a:pPr>
            <a:endParaRPr lang="en-US" baseline="0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814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dirty="0" smtClean="0"/>
              <a:t>Optimize for perceived performance as opposed to quantitative:</a:t>
            </a:r>
            <a:r>
              <a:rPr lang="en-US" baseline="0" dirty="0" smtClean="0"/>
              <a:t> focus on improvements that reduce delays in responsiveness to user actions</a:t>
            </a:r>
          </a:p>
          <a:p>
            <a:pPr defTabSz="465887">
              <a:defRPr/>
            </a:pPr>
            <a:r>
              <a:rPr lang="en-US" baseline="0" dirty="0" smtClean="0"/>
              <a:t>Studies have proven this as well as our own qualitative research</a:t>
            </a:r>
          </a:p>
          <a:p>
            <a:pPr defTabSz="465887">
              <a:defRPr/>
            </a:pPr>
            <a:endParaRPr lang="en-US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dirty="0" smtClean="0"/>
              <a:t>0.1: Within</a:t>
            </a:r>
            <a:r>
              <a:rPr lang="en-US" baseline="0" dirty="0" smtClean="0"/>
              <a:t> 100 milliseconds provide feedback on user action. </a:t>
            </a:r>
            <a:r>
              <a:rPr lang="en-US" dirty="0" smtClean="0"/>
              <a:t>Longer and the perception of cause and effect is broken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dirty="0" smtClean="0"/>
              <a:t>1.0: Try to complete actions within a second. </a:t>
            </a:r>
            <a:r>
              <a:rPr lang="en-US" baseline="0" dirty="0" smtClean="0"/>
              <a:t>After </a:t>
            </a:r>
            <a:r>
              <a:rPr lang="en-US" baseline="0" dirty="0" smtClean="0"/>
              <a:t>1 sec, provide feedback that the action is taking place: progress indicators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dirty="0" smtClean="0"/>
              <a:t>Up</a:t>
            </a:r>
            <a:r>
              <a:rPr lang="en-US" baseline="0" dirty="0" smtClean="0"/>
              <a:t> to 10 seconds: users start to lose attention, feel that the app is broken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 lot of what we deal with in perceived performance is within the sub 1 second range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References: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“Usability Engineering” by </a:t>
            </a:r>
            <a:r>
              <a:rPr lang="en-US" baseline="0" dirty="0" err="1" smtClean="0"/>
              <a:t>Jakob</a:t>
            </a:r>
            <a:r>
              <a:rPr lang="en-US" baseline="0" dirty="0" smtClean="0"/>
              <a:t> Nielsen</a:t>
            </a:r>
          </a:p>
          <a:p>
            <a:pPr marL="631908" lvl="1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www.useit.com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alertbox</a:t>
            </a:r>
            <a:r>
              <a:rPr lang="en-US" baseline="0" dirty="0" smtClean="0"/>
              <a:t>/response-</a:t>
            </a:r>
            <a:r>
              <a:rPr lang="en-US" baseline="0" dirty="0" err="1" smtClean="0"/>
              <a:t>times.html</a:t>
            </a:r>
            <a:endParaRPr lang="en-US" baseline="0" dirty="0" smtClean="0"/>
          </a:p>
          <a:p>
            <a:pPr marL="631908" lvl="1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www.useit.com</a:t>
            </a:r>
            <a:r>
              <a:rPr lang="en-US" baseline="0" dirty="0" smtClean="0"/>
              <a:t>/papers/</a:t>
            </a:r>
            <a:r>
              <a:rPr lang="en-US" baseline="0" dirty="0" err="1" smtClean="0"/>
              <a:t>responsetime.html</a:t>
            </a: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“Designing with the Mind in Mind: Simple Guide to Understanding User Interface Design Rules” by Jeff Johnson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www.sapdesignguild.org</a:t>
            </a:r>
            <a:r>
              <a:rPr lang="en-US" baseline="0" dirty="0" smtClean="0"/>
              <a:t>/editions/highlight_articles_02/</a:t>
            </a:r>
            <a:r>
              <a:rPr lang="en-US" baseline="0" dirty="0" err="1" smtClean="0"/>
              <a:t>responsiveness.asp</a:t>
            </a: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www.sapdesignguild.org</a:t>
            </a:r>
            <a:r>
              <a:rPr lang="en-US" baseline="0" dirty="0" smtClean="0"/>
              <a:t>/editions/highlight_articles_02/</a:t>
            </a:r>
            <a:r>
              <a:rPr lang="en-US" baseline="0" dirty="0" err="1" smtClean="0"/>
              <a:t>perc_perf.asp</a:t>
            </a: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developer.gnome.org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hig</a:t>
            </a:r>
            <a:r>
              <a:rPr lang="en-US" baseline="0" dirty="0" smtClean="0"/>
              <a:t>-book/3.0/feedback-response-</a:t>
            </a:r>
            <a:r>
              <a:rPr lang="en-US" baseline="0" dirty="0" err="1" smtClean="0"/>
              <a:t>times.html.en</a:t>
            </a:r>
            <a:endParaRPr lang="en-US" baseline="0" dirty="0" smtClean="0"/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8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baseline="0" dirty="0" smtClean="0"/>
              <a:t>Immediate feedback: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Don’t = key input ignored / failed. Repeat it. Result = navigate further then intended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Sacrifice immediate content updates in favor of immediate feedback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Split up processes: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Execution deferrer: do this when you have time. Examples: processing AJAX responses, events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Mask and reduce perceived wait times: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Spinner </a:t>
            </a:r>
            <a:r>
              <a:rPr lang="en-US" baseline="0" dirty="0" smtClean="0"/>
              <a:t>while we’re loading the movie metadata on our movie details </a:t>
            </a:r>
            <a:r>
              <a:rPr lang="en-US" baseline="0" dirty="0" smtClean="0"/>
              <a:t>page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During application start-up, we progress through text to give the user a sense that the application is proceeding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During playback startup, have a progress bar that progresses through metadata loading, license acquisition, buffering, etc.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Background work: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Pre-fetch metadata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Metadata = movie metadata and images (describe back a few slides)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Some applications or UIs might be able to take advantage of Web Workers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r>
              <a:rPr lang="en-US" baseline="0" dirty="0" smtClean="0"/>
              <a:t>References: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“Usability Engineering” by </a:t>
            </a:r>
            <a:r>
              <a:rPr lang="en-US" baseline="0" dirty="0" err="1" smtClean="0"/>
              <a:t>Jakob</a:t>
            </a:r>
            <a:r>
              <a:rPr lang="en-US" baseline="0" dirty="0" smtClean="0"/>
              <a:t> Nielsen</a:t>
            </a:r>
          </a:p>
          <a:p>
            <a:pPr marL="631908" lvl="1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www.useit.com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alertbox</a:t>
            </a:r>
            <a:r>
              <a:rPr lang="en-US" baseline="0" dirty="0" smtClean="0"/>
              <a:t>/response-</a:t>
            </a:r>
            <a:r>
              <a:rPr lang="en-US" baseline="0" dirty="0" err="1" smtClean="0"/>
              <a:t>times.html</a:t>
            </a:r>
            <a:endParaRPr lang="en-US" baseline="0" dirty="0" smtClean="0"/>
          </a:p>
          <a:p>
            <a:pPr marL="631908" lvl="1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www.useit.com</a:t>
            </a:r>
            <a:r>
              <a:rPr lang="en-US" baseline="0" dirty="0" smtClean="0"/>
              <a:t>/papers/</a:t>
            </a:r>
            <a:r>
              <a:rPr lang="en-US" baseline="0" dirty="0" err="1" smtClean="0"/>
              <a:t>responsetime.html</a:t>
            </a: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“Designing with the Mind in Mind: Simple Guide to Understanding User Interface Design Rules” by Jeff Johnson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www.sapdesignguild.org</a:t>
            </a:r>
            <a:r>
              <a:rPr lang="en-US" baseline="0" dirty="0" smtClean="0"/>
              <a:t>/editions/highlight_articles_02/</a:t>
            </a:r>
            <a:r>
              <a:rPr lang="en-US" baseline="0" dirty="0" err="1" smtClean="0"/>
              <a:t>responsiveness.asp</a:t>
            </a: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www.sapdesignguild.org</a:t>
            </a:r>
            <a:r>
              <a:rPr lang="en-US" baseline="0" dirty="0" smtClean="0"/>
              <a:t>/editions/highlight_articles_02/</a:t>
            </a:r>
            <a:r>
              <a:rPr lang="en-US" baseline="0" dirty="0" err="1" smtClean="0"/>
              <a:t>perc_perf.asp</a:t>
            </a:r>
            <a:endParaRPr lang="en-US" baseline="0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developer.gnome.org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hig</a:t>
            </a:r>
            <a:r>
              <a:rPr lang="en-US" baseline="0" dirty="0" smtClean="0"/>
              <a:t>-book/3.0/feedback-response-</a:t>
            </a:r>
            <a:r>
              <a:rPr lang="en-US" baseline="0" dirty="0" err="1" smtClean="0"/>
              <a:t>times.html.en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48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Settles:</a:t>
            </a:r>
            <a:endParaRPr lang="en-US" dirty="0" smtClean="0"/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User settles = stops navigating for long enough (200-300 </a:t>
            </a:r>
            <a:r>
              <a:rPr lang="en-US" dirty="0" err="1" smtClean="0"/>
              <a:t>ms</a:t>
            </a:r>
            <a:r>
              <a:rPr lang="en-US" dirty="0" smtClean="0"/>
              <a:t>) that we believe they intend to consume the content</a:t>
            </a:r>
            <a:r>
              <a:rPr lang="en-US" baseline="0" dirty="0" smtClean="0"/>
              <a:t> they’re focused on.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Opportunity for update content/metadata on the screen, </a:t>
            </a:r>
            <a:r>
              <a:rPr lang="en-US" baseline="0" dirty="0" err="1" smtClean="0"/>
              <a:t>prefetch</a:t>
            </a:r>
            <a:r>
              <a:rPr lang="en-US" baseline="0" dirty="0" smtClean="0"/>
              <a:t> metadata, perform delayed tasks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How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setTimeout</a:t>
            </a:r>
            <a:r>
              <a:rPr lang="en-US" baseline="0" dirty="0" smtClean="0"/>
              <a:t> that is cleared when another key input event occurs</a:t>
            </a:r>
          </a:p>
          <a:p>
            <a:pPr marL="0" lvl="0" indent="0">
              <a:buFont typeface="Arial"/>
              <a:buNone/>
            </a:pPr>
            <a:endParaRPr lang="en-US" baseline="0" dirty="0" smtClean="0"/>
          </a:p>
          <a:p>
            <a:pPr marL="0" lvl="0" indent="0">
              <a:buFont typeface="Arial"/>
              <a:buNone/>
            </a:pPr>
            <a:r>
              <a:rPr lang="en-US" baseline="0" dirty="0" smtClean="0"/>
              <a:t>Animations:</a:t>
            </a:r>
            <a:endParaRPr lang="en-US" baseline="0" dirty="0" smtClean="0"/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Wait until “</a:t>
            </a:r>
            <a:r>
              <a:rPr lang="en-US" baseline="0" dirty="0" err="1" smtClean="0"/>
              <a:t>webkitTransitionEnd</a:t>
            </a:r>
            <a:r>
              <a:rPr lang="en-US" baseline="0" dirty="0" smtClean="0"/>
              <a:t>” </a:t>
            </a:r>
            <a:r>
              <a:rPr lang="en-US" baseline="0" dirty="0" smtClean="0"/>
              <a:t>event, then slightly longer (timeout) to allow key input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Animations are timed based. Doing anything during eat up time having </a:t>
            </a:r>
            <a:r>
              <a:rPr lang="en-US" baseline="0" dirty="0" err="1" smtClean="0"/>
              <a:t>Webkit</a:t>
            </a:r>
            <a:r>
              <a:rPr lang="en-US" baseline="0" dirty="0" smtClean="0"/>
              <a:t> paint parts of screen, drop frames</a:t>
            </a:r>
            <a:endParaRPr lang="en-US" baseline="0" dirty="0" smtClean="0"/>
          </a:p>
          <a:p>
            <a:pPr marL="0" lvl="0" indent="0">
              <a:buFont typeface="Arial"/>
              <a:buNone/>
            </a:pPr>
            <a:endParaRPr lang="en-US" baseline="0" dirty="0" smtClean="0"/>
          </a:p>
          <a:p>
            <a:pPr marL="0" lvl="0" indent="0">
              <a:buFont typeface="Arial"/>
              <a:buNone/>
            </a:pPr>
            <a:r>
              <a:rPr lang="en-US" baseline="0" dirty="0" smtClean="0"/>
              <a:t>Consistent and smooth has better perceived performance than inconsistent and jerky even if its faster.</a:t>
            </a:r>
          </a:p>
          <a:p>
            <a:pPr marL="0" lv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738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Because memory constraints</a:t>
            </a:r>
            <a:r>
              <a:rPr lang="en-US" baseline="0" dirty="0" smtClean="0"/>
              <a:t> don’t </a:t>
            </a:r>
            <a:r>
              <a:rPr lang="en-US" baseline="0" dirty="0" err="1" smtClean="0"/>
              <a:t>prefetch</a:t>
            </a:r>
            <a:r>
              <a:rPr lang="en-US" baseline="0" dirty="0" smtClean="0"/>
              <a:t> and load all data (imagine endless rows vertically and horizontally)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Grey</a:t>
            </a:r>
            <a:r>
              <a:rPr lang="en-US" baseline="0" dirty="0" smtClean="0"/>
              <a:t> </a:t>
            </a:r>
            <a:r>
              <a:rPr lang="en-US" baseline="0" dirty="0" smtClean="0"/>
              <a:t>p</a:t>
            </a:r>
            <a:r>
              <a:rPr lang="en-US" dirty="0" smtClean="0"/>
              <a:t>laceholders: </a:t>
            </a:r>
            <a:r>
              <a:rPr lang="en-US" dirty="0" smtClean="0"/>
              <a:t>user scrolled to area not loaded metadata or delaying</a:t>
            </a:r>
            <a:r>
              <a:rPr lang="en-US" baseline="0" dirty="0" smtClean="0"/>
              <a:t> updates in favor immediate feedback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Like during rapid scroll, don’t load movie </a:t>
            </a:r>
            <a:r>
              <a:rPr lang="en-US" baseline="0" dirty="0" err="1" smtClean="0"/>
              <a:t>boxart</a:t>
            </a:r>
            <a:r>
              <a:rPr lang="en-US" baseline="0" dirty="0" smtClean="0"/>
              <a:t> until user settles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Do update list titles to give context within the grid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Bob = back of DVD box: lower the opacity to show focus no longer matches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Save expensive paints since large portion of screen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Settle: update focused row and Bob first and stagger out rest of rows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Give time for key input in between. Avoid UI freezing up from large/expensive paints</a:t>
            </a:r>
          </a:p>
          <a:p>
            <a:pPr marL="0" indent="0">
              <a:buFont typeface="Arial"/>
              <a:buNone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Other visual cues: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Counter</a:t>
            </a:r>
            <a:r>
              <a:rPr lang="en-US" baseline="0" dirty="0" smtClean="0"/>
              <a:t>: provides context to where you are horizontally when the row of movies</a:t>
            </a:r>
          </a:p>
          <a:p>
            <a:pPr marL="174708" lvl="0" indent="-174708">
              <a:buFont typeface="Arial"/>
              <a:buChar char="•"/>
            </a:pPr>
            <a:r>
              <a:rPr lang="en-US" baseline="0" dirty="0" smtClean="0"/>
              <a:t>Boots and caps (rows peeking through on the top and bottom) give user context that there is more to navigate to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039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blue boxes are rows of </a:t>
            </a:r>
            <a:r>
              <a:rPr lang="en-US" baseline="0" dirty="0" err="1" smtClean="0"/>
              <a:t>boxart</a:t>
            </a:r>
            <a:r>
              <a:rPr lang="en-US" baseline="0" dirty="0" smtClean="0"/>
              <a:t> and the dotted line is the viewport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Create and insert new DOM nodes into the parent node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1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Big differences for UI design:</a:t>
            </a:r>
          </a:p>
          <a:p>
            <a:r>
              <a:rPr lang="en-US" baseline="0" dirty="0" smtClean="0"/>
              <a:t> - Mouse &amp; keyboard vs. remote</a:t>
            </a:r>
          </a:p>
          <a:p>
            <a:r>
              <a:rPr lang="en-US" baseline="0" dirty="0" smtClean="0"/>
              <a:t> - Lean-forward vs. lean-back</a:t>
            </a:r>
          </a:p>
          <a:p>
            <a:r>
              <a:rPr lang="en-US" baseline="0" dirty="0" smtClean="0"/>
              <a:t> - Solitary vs. group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err="1" smtClean="0"/>
              <a:t>Wonderlane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http://www.flickr.com/photos/wonderlane/5351266905/</a:t>
            </a:r>
            <a:endParaRPr lang="en-US" dirty="0" smtClean="0"/>
          </a:p>
          <a:p>
            <a:r>
              <a:rPr lang="en-US" dirty="0" smtClean="0"/>
              <a:t>Attribution 2.0 Generic (CC BY 2.0)</a:t>
            </a:r>
          </a:p>
          <a:p>
            <a:r>
              <a:rPr lang="en-US" dirty="0" smtClean="0">
                <a:hlinkClick r:id="rId4"/>
              </a:rPr>
              <a:t>http://creativecommons.org/licenses/by/2.0/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a.dombrowski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http://www.flickr.com/photos/adombrowski/4791542537/</a:t>
            </a:r>
            <a:endParaRPr lang="en-US" dirty="0" smtClean="0"/>
          </a:p>
          <a:p>
            <a:r>
              <a:rPr lang="en-US" dirty="0" smtClean="0"/>
              <a:t>Attribution-</a:t>
            </a:r>
            <a:r>
              <a:rPr lang="en-US" dirty="0" err="1" smtClean="0"/>
              <a:t>ShareAlike</a:t>
            </a:r>
            <a:r>
              <a:rPr lang="en-US" dirty="0" smtClean="0"/>
              <a:t> 2.0 Generic (CC BY-SA 2.0)</a:t>
            </a:r>
          </a:p>
          <a:p>
            <a:r>
              <a:rPr lang="en-US" dirty="0" smtClean="0">
                <a:hlinkClick r:id="rId6"/>
              </a:rPr>
              <a:t>http://creativecommons.org/licenses/by-sa/2.0/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01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DOM recycling: reusing DOM nodes for other movie rows.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Don’t change their location in the DOM (don’t do any insertions)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Just change their visual position with -</a:t>
            </a:r>
            <a:r>
              <a:rPr lang="en-US" baseline="0" dirty="0" err="1" smtClean="0"/>
              <a:t>webkit</a:t>
            </a:r>
            <a:r>
              <a:rPr lang="en-US" baseline="0" dirty="0" smtClean="0"/>
              <a:t>-transform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14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465887">
              <a:buFont typeface="Arial"/>
              <a:buChar char="•"/>
              <a:defRPr/>
            </a:pPr>
            <a:r>
              <a:rPr lang="en-US" dirty="0" smtClean="0"/>
              <a:t>Take advantage of what the hardware is optimized for / good at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aseline="0" dirty="0" smtClean="0"/>
              <a:t>GPU designed for drawing and compositing operations that involve large numbers of pixels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aseline="0" dirty="0" smtClean="0"/>
              <a:t>Avoid computationally expense work in software</a:t>
            </a:r>
          </a:p>
          <a:p>
            <a:pPr marL="174708" indent="-174708" defTabSz="465887">
              <a:buFont typeface="Arial"/>
              <a:buChar char="•"/>
              <a:defRPr/>
            </a:pPr>
            <a:endParaRPr lang="en-US" baseline="0" dirty="0" smtClean="0"/>
          </a:p>
          <a:p>
            <a:pPr marL="0" indent="0" defTabSz="465887">
              <a:buFont typeface="Arial"/>
              <a:buNone/>
              <a:defRPr/>
            </a:pPr>
            <a:endParaRPr lang="en-US" baseline="0" dirty="0" smtClean="0"/>
          </a:p>
          <a:p>
            <a:pPr marL="174708" indent="-174708" defTabSz="465887">
              <a:buFont typeface="Arial"/>
              <a:buChar char="•"/>
              <a:defRPr/>
            </a:pPr>
            <a:endParaRPr lang="en-US" dirty="0" smtClean="0"/>
          </a:p>
          <a:p>
            <a:pPr defTabSz="465887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56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465887">
              <a:buFont typeface="Arial"/>
              <a:buChar char="•"/>
              <a:defRPr/>
            </a:pPr>
            <a:r>
              <a:rPr lang="en-US" dirty="0" smtClean="0"/>
              <a:t>Cool new CSS3 features can come at a cost</a:t>
            </a:r>
            <a:r>
              <a:rPr lang="en-US" baseline="0" dirty="0" smtClean="0"/>
              <a:t> on low-end devices</a:t>
            </a:r>
            <a:endParaRPr lang="en-US" dirty="0" smtClean="0"/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dirty="0" smtClean="0"/>
              <a:t>CSS can be very</a:t>
            </a:r>
            <a:r>
              <a:rPr lang="en-US" baseline="0" dirty="0" smtClean="0"/>
              <a:t> powerful but often you are doing work in software that can be pre-baked in images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baseline="0" dirty="0" smtClean="0"/>
              <a:t>Hardware can just paint images. CSS requires software to calculate, render and paint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Full-screen radial</a:t>
            </a:r>
            <a:r>
              <a:rPr lang="en-US" baseline="0" dirty="0" smtClean="0"/>
              <a:t> gradient was a background image and the UI was the foreground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405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 dirty="0" smtClean="0"/>
              <a:t>Often can accidentally cause paints without realizing it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dirty="0" smtClean="0"/>
              <a:t>Rendering engine doesn’t optimize for no-ops,</a:t>
            </a:r>
            <a:r>
              <a:rPr lang="en-US" baseline="0" dirty="0" smtClean="0"/>
              <a:t> e.g. changing </a:t>
            </a:r>
            <a:r>
              <a:rPr lang="en-US" baseline="0" dirty="0" err="1" smtClean="0"/>
              <a:t>textContent</a:t>
            </a:r>
            <a:r>
              <a:rPr lang="en-US" baseline="0" dirty="0" smtClean="0"/>
              <a:t> to the same text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dirty="0" smtClean="0"/>
              <a:t>Minimize DOM manipulation</a:t>
            </a:r>
          </a:p>
          <a:p>
            <a:pPr marL="174708" indent="-174708" defTabSz="465887">
              <a:buFont typeface="Arial"/>
              <a:buChar char="•"/>
              <a:defRPr/>
            </a:pPr>
            <a:r>
              <a:rPr lang="en-US" dirty="0" smtClean="0"/>
              <a:t>Localize </a:t>
            </a:r>
            <a:r>
              <a:rPr lang="en-US" dirty="0" smtClean="0"/>
              <a:t>changes: update attributes, e.g. </a:t>
            </a:r>
            <a:r>
              <a:rPr lang="en-US" dirty="0" err="1" smtClean="0"/>
              <a:t>img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, </a:t>
            </a:r>
            <a:r>
              <a:rPr lang="en-US" dirty="0" err="1" smtClean="0"/>
              <a:t>css</a:t>
            </a:r>
            <a:r>
              <a:rPr lang="en-US" dirty="0" smtClean="0"/>
              <a:t>, </a:t>
            </a:r>
            <a:r>
              <a:rPr lang="en-US" dirty="0" err="1" smtClean="0"/>
              <a:t>textContent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References: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http://</a:t>
            </a:r>
            <a:r>
              <a:rPr lang="en-US" baseline="0" dirty="0" err="1" smtClean="0"/>
              <a:t>code.google.com</a:t>
            </a:r>
            <a:r>
              <a:rPr lang="en-US" baseline="0" dirty="0" smtClean="0"/>
              <a:t>/chrome/</a:t>
            </a:r>
            <a:r>
              <a:rPr lang="en-US" baseline="0" dirty="0" err="1" smtClean="0"/>
              <a:t>devtools</a:t>
            </a:r>
            <a:r>
              <a:rPr lang="en-US" baseline="0" dirty="0" smtClean="0"/>
              <a:t>/docs/</a:t>
            </a:r>
            <a:r>
              <a:rPr lang="en-US" baseline="0" dirty="0" err="1" smtClean="0"/>
              <a:t>overview.html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49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Without accelerated compositing, animations would be slow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Every</a:t>
            </a:r>
            <a:r>
              <a:rPr lang="en-US" baseline="0" dirty="0" smtClean="0"/>
              <a:t> device we’ve seen has benefited from accelerated compositing, even high-end platforms like the </a:t>
            </a:r>
            <a:r>
              <a:rPr lang="en-US" baseline="0" dirty="0" smtClean="0"/>
              <a:t>PS3</a:t>
            </a: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Accelerated </a:t>
            </a:r>
            <a:r>
              <a:rPr lang="en-US" baseline="0" dirty="0" smtClean="0"/>
              <a:t>compositing trading memory for performance, but often devices have plenty of video memory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21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lvl="1" indent="-174708" defTabSz="465887">
              <a:buFont typeface="Arial"/>
              <a:buChar char="•"/>
              <a:defRPr/>
            </a:pPr>
            <a:r>
              <a:rPr lang="en-US" dirty="0" smtClean="0"/>
              <a:t>Render Tree:</a:t>
            </a:r>
            <a:r>
              <a:rPr lang="en-US" baseline="0" dirty="0" smtClean="0"/>
              <a:t> </a:t>
            </a:r>
            <a:r>
              <a:rPr lang="en-US" dirty="0" smtClean="0"/>
              <a:t>Each node in the DOM tree that produces visual output has a corresponding </a:t>
            </a:r>
            <a:r>
              <a:rPr lang="en-US" dirty="0" err="1" smtClean="0"/>
              <a:t>RenderObject</a:t>
            </a: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err="1" smtClean="0"/>
              <a:t>RenderLayer</a:t>
            </a:r>
            <a:r>
              <a:rPr lang="en-US" dirty="0" smtClean="0"/>
              <a:t> Tree:</a:t>
            </a:r>
          </a:p>
          <a:p>
            <a:pPr marL="640594" lvl="1" indent="-174708">
              <a:buFont typeface="Arial"/>
              <a:buChar char="•"/>
            </a:pPr>
            <a:r>
              <a:rPr lang="en-US" dirty="0" smtClean="0"/>
              <a:t>Each </a:t>
            </a:r>
            <a:r>
              <a:rPr lang="en-US" dirty="0" err="1" smtClean="0"/>
              <a:t>RenderObject</a:t>
            </a:r>
            <a:r>
              <a:rPr lang="en-US" dirty="0" smtClean="0"/>
              <a:t> directly or indirectly has a </a:t>
            </a:r>
            <a:r>
              <a:rPr lang="en-US" dirty="0" err="1" smtClean="0"/>
              <a:t>RenderLayer</a:t>
            </a:r>
            <a:endParaRPr lang="en-US" dirty="0" smtClean="0"/>
          </a:p>
          <a:p>
            <a:pPr marL="640594" lvl="1" indent="-174708">
              <a:buFont typeface="Arial"/>
              <a:buChar char="•"/>
            </a:pPr>
            <a:r>
              <a:rPr lang="en-US" dirty="0" err="1" smtClean="0"/>
              <a:t>RenderLayers</a:t>
            </a:r>
            <a:r>
              <a:rPr lang="en-US" dirty="0" smtClean="0"/>
              <a:t> exist so that the elements of the page are composited in the correct order to properly display overlapping content, semi-transparent elements, etc</a:t>
            </a:r>
            <a:r>
              <a:rPr lang="en-US" dirty="0" smtClean="0"/>
              <a:t>.</a:t>
            </a:r>
          </a:p>
          <a:p>
            <a:pPr marL="465886" lvl="1" indent="0">
              <a:buFont typeface="Arial"/>
              <a:buNone/>
            </a:pPr>
            <a:endParaRPr lang="en-US" dirty="0" smtClean="0"/>
          </a:p>
          <a:p>
            <a:pPr marL="8686" lvl="0" indent="0">
              <a:buFont typeface="Arial"/>
              <a:buNone/>
            </a:pPr>
            <a:r>
              <a:rPr lang="en-US" dirty="0" smtClean="0"/>
              <a:t>Hardware</a:t>
            </a:r>
            <a:r>
              <a:rPr lang="en-US" baseline="0" dirty="0" smtClean="0"/>
              <a:t> path:</a:t>
            </a:r>
            <a:endParaRPr lang="en-US" dirty="0" smtClean="0"/>
          </a:p>
          <a:p>
            <a:pPr marL="183394" lvl="0" indent="-174708">
              <a:buFont typeface="Arial"/>
              <a:buChar char="•"/>
            </a:pPr>
            <a:r>
              <a:rPr lang="en-US" dirty="0" smtClean="0"/>
              <a:t>Compositing layer = bitmap in video memory (unless</a:t>
            </a:r>
            <a:r>
              <a:rPr lang="en-US" baseline="0" dirty="0" smtClean="0"/>
              <a:t> it’s a container)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References: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http://</a:t>
            </a:r>
            <a:r>
              <a:rPr lang="en-US" dirty="0" err="1" smtClean="0"/>
              <a:t>www.chromium.org</a:t>
            </a:r>
            <a:r>
              <a:rPr lang="en-US" dirty="0" smtClean="0"/>
              <a:t>/developers/design-documents/</a:t>
            </a:r>
            <a:r>
              <a:rPr lang="en-US" dirty="0" err="1" smtClean="0"/>
              <a:t>gpu</a:t>
            </a:r>
            <a:r>
              <a:rPr lang="en-US" dirty="0" smtClean="0"/>
              <a:t>-accelerated-compositing-in-chrome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500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sz="1200" dirty="0" smtClean="0"/>
              <a:t>Easy </a:t>
            </a:r>
            <a:r>
              <a:rPr lang="en-US" sz="1200" dirty="0" smtClean="0"/>
              <a:t>to accidentally create them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 smtClean="0"/>
              <a:t>Overlapping an element on top of a layer will create an implicit layer of that element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 smtClean="0"/>
              <a:t>Render engine may choose to render an element as a layer</a:t>
            </a:r>
          </a:p>
          <a:p>
            <a:pPr marL="457200" lvl="0" indent="-457200">
              <a:buFont typeface="Arial"/>
              <a:buChar char="•"/>
            </a:pPr>
            <a:endParaRPr lang="en-U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709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marR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Safe CSS properties to change on a layer that will not cause it to re-render the layer</a:t>
            </a:r>
          </a:p>
          <a:p>
            <a:pPr marL="174708" indent="-174708">
              <a:buFont typeface="Arial"/>
              <a:buChar char="•"/>
            </a:pP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Unsafe</a:t>
            </a:r>
          </a:p>
          <a:p>
            <a:pPr marL="631908" marR="0" lvl="1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Any other properties are not safe to modify</a:t>
            </a:r>
          </a:p>
          <a:p>
            <a:pPr marL="631908" marR="0" lvl="1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DOM</a:t>
            </a:r>
            <a:r>
              <a:rPr lang="en-US" baseline="0" dirty="0" smtClean="0"/>
              <a:t> insertions, manipulation (attributes, </a:t>
            </a:r>
            <a:r>
              <a:rPr lang="en-US" baseline="0" dirty="0" err="1" smtClean="0"/>
              <a:t>textContent</a:t>
            </a:r>
            <a:r>
              <a:rPr lang="en-US" baseline="0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256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Gigantic layers: text-indent -8000px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Some devices</a:t>
            </a:r>
            <a:r>
              <a:rPr lang="en-US" baseline="0" dirty="0" smtClean="0"/>
              <a:t> paint larger areas </a:t>
            </a:r>
            <a:r>
              <a:rPr lang="en-US" baseline="0" dirty="0" smtClean="0"/>
              <a:t>slower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You could actually make it slower if you just turned everything into a layer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Not always intuitive what improves the performance: trial and error is important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Use the tools to verify the performance on actual devices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819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dirty="0" smtClean="0">
                <a:latin typeface="+mn-lt"/>
              </a:rPr>
              <a:t>Mention</a:t>
            </a:r>
            <a:r>
              <a:rPr lang="en-US" sz="1200" baseline="0" dirty="0" smtClean="0">
                <a:latin typeface="+mn-lt"/>
              </a:rPr>
              <a:t> available in Safari and Chrome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>
                <a:latin typeface="+mn-lt"/>
              </a:rPr>
              <a:t>Describe visual hints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 smtClean="0">
                <a:latin typeface="+mn-lt"/>
              </a:rPr>
              <a:t>Discuss optimizations: </a:t>
            </a:r>
            <a:r>
              <a:rPr lang="en-US" sz="1200" baseline="0" dirty="0" smtClean="0">
                <a:latin typeface="+mn-lt"/>
              </a:rPr>
              <a:t>vertical up</a:t>
            </a:r>
            <a:r>
              <a:rPr lang="en-US" sz="1200" baseline="0" dirty="0" smtClean="0">
                <a:latin typeface="+mn-lt"/>
              </a:rPr>
              <a:t>/down and </a:t>
            </a:r>
            <a:r>
              <a:rPr lang="en-US" sz="1200" baseline="0" dirty="0" smtClean="0">
                <a:latin typeface="+mn-lt"/>
              </a:rPr>
              <a:t>horizontal left</a:t>
            </a:r>
            <a:r>
              <a:rPr lang="en-US" sz="1200" baseline="0" dirty="0" smtClean="0">
                <a:latin typeface="+mn-lt"/>
              </a:rPr>
              <a:t>/right navigation</a:t>
            </a:r>
          </a:p>
          <a:p>
            <a:endParaRPr lang="en-US" sz="1200" dirty="0" smtClean="0">
              <a:latin typeface="+mn-lt"/>
            </a:endParaRPr>
          </a:p>
          <a:p>
            <a:r>
              <a:rPr lang="en-US" sz="1200" dirty="0" smtClean="0">
                <a:latin typeface="+mn-lt"/>
              </a:rPr>
              <a:t>Visual hints: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Red – a layer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Yellow – container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dirty="0" smtClean="0">
                <a:latin typeface="+mn-lt"/>
              </a:rPr>
              <a:t>Number in the top left corner of the layer indicates how many times it has been repainted.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Cyan – Helps</a:t>
            </a:r>
            <a:r>
              <a:rPr lang="en-US" sz="1200" baseline="0" dirty="0" smtClean="0">
                <a:latin typeface="+mn-lt"/>
              </a:rPr>
              <a:t> with debugging “overflow”. Not expensive for memory</a:t>
            </a:r>
          </a:p>
          <a:p>
            <a:pPr marL="171450" indent="-171450">
              <a:buFont typeface="Arial"/>
              <a:buChar char="•"/>
            </a:pPr>
            <a:r>
              <a:rPr lang="en-US" sz="1200" baseline="0" dirty="0" smtClean="0">
                <a:latin typeface="+mn-lt"/>
              </a:rPr>
              <a:t>Green – Tiled layer. Created when the layer width/height is &gt; 1024</a:t>
            </a:r>
          </a:p>
          <a:p>
            <a:endParaRPr lang="en-US" sz="1200" dirty="0" smtClean="0">
              <a:latin typeface="+mn-lt"/>
            </a:endParaRPr>
          </a:p>
          <a:p>
            <a:r>
              <a:rPr lang="en-US" sz="1200" dirty="0" smtClean="0">
                <a:latin typeface="+mn-lt"/>
              </a:rPr>
              <a:t>Optimizations: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Each row has 2 layers: one for the title, one for the </a:t>
            </a:r>
            <a:r>
              <a:rPr lang="en-US" sz="1200" dirty="0" err="1" smtClean="0">
                <a:latin typeface="+mn-lt"/>
              </a:rPr>
              <a:t>boxart</a:t>
            </a:r>
            <a:endParaRPr lang="en-US" sz="1200" dirty="0" smtClean="0">
              <a:latin typeface="+mn-lt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Allows fast updates to the title during rapid scrolling as it</a:t>
            </a:r>
            <a:r>
              <a:rPr lang="fr-FR" sz="1200" dirty="0" smtClean="0">
                <a:latin typeface="+mn-lt"/>
              </a:rPr>
              <a:t>’</a:t>
            </a:r>
            <a:r>
              <a:rPr lang="en-US" sz="1200" dirty="0" smtClean="0">
                <a:latin typeface="+mn-lt"/>
              </a:rPr>
              <a:t>s a smaller area to repaint then 1 big layer for the row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For</a:t>
            </a:r>
            <a:r>
              <a:rPr lang="en-US" sz="1200" baseline="0" dirty="0" smtClean="0">
                <a:latin typeface="+mn-lt"/>
              </a:rPr>
              <a:t> each row animating 2 layers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baseline="0" dirty="0" smtClean="0">
                <a:latin typeface="+mn-lt"/>
              </a:rPr>
              <a:t>Left to right, breakdown the </a:t>
            </a:r>
            <a:r>
              <a:rPr lang="en-US" sz="1200" baseline="0" dirty="0" err="1" smtClean="0">
                <a:latin typeface="+mn-lt"/>
              </a:rPr>
              <a:t>boxart</a:t>
            </a:r>
            <a:r>
              <a:rPr lang="en-US" sz="1200" baseline="0" dirty="0" smtClean="0">
                <a:latin typeface="+mn-lt"/>
              </a:rPr>
              <a:t> layer into individual layers for each </a:t>
            </a:r>
            <a:r>
              <a:rPr lang="en-US" sz="1200" baseline="0" dirty="0" err="1" smtClean="0">
                <a:latin typeface="+mn-lt"/>
              </a:rPr>
              <a:t>boxart</a:t>
            </a:r>
            <a:endParaRPr lang="en-US" sz="1200" baseline="0" dirty="0" smtClean="0">
              <a:latin typeface="+mn-lt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baseline="0" dirty="0" smtClean="0">
                <a:latin typeface="+mn-lt"/>
              </a:rPr>
              <a:t>Optimizes for left/right animation and recycling the </a:t>
            </a:r>
            <a:r>
              <a:rPr lang="en-US" sz="1200" baseline="0" dirty="0" err="1" smtClean="0">
                <a:latin typeface="+mn-lt"/>
              </a:rPr>
              <a:t>boxart</a:t>
            </a:r>
            <a:r>
              <a:rPr lang="en-US" sz="1200" baseline="0" dirty="0" smtClean="0">
                <a:latin typeface="+mn-lt"/>
              </a:rPr>
              <a:t> nodes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baseline="0" dirty="0" smtClean="0">
                <a:latin typeface="+mn-lt"/>
              </a:rPr>
              <a:t>Counter updates for each key input but didn’t for the movie details layer since only does when user settles</a:t>
            </a:r>
            <a:endParaRPr lang="en-US" sz="1200" dirty="0" smtClean="0">
              <a:latin typeface="+mn-lt"/>
            </a:endParaRPr>
          </a:p>
          <a:p>
            <a:endParaRPr lang="en-US" sz="1200" dirty="0" smtClean="0">
              <a:latin typeface="+mn-lt"/>
            </a:endParaRPr>
          </a:p>
          <a:p>
            <a:r>
              <a:rPr lang="en-US" sz="1200" dirty="0" smtClean="0">
                <a:latin typeface="+mn-lt"/>
              </a:rPr>
              <a:t>Enabling in Browsers: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Safari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On terminal run following command:</a:t>
            </a:r>
          </a:p>
          <a:p>
            <a:pPr marL="971550" lvl="2" indent="-171450">
              <a:buFont typeface="Arial"/>
              <a:buChar char="•"/>
            </a:pPr>
            <a:r>
              <a:rPr lang="en-US" sz="1200" dirty="0" smtClean="0">
                <a:latin typeface="+mn-lt"/>
                <a:cs typeface="Monaco"/>
              </a:rPr>
              <a:t>defaults write </a:t>
            </a:r>
            <a:r>
              <a:rPr lang="en-US" sz="1200" dirty="0" err="1" smtClean="0">
                <a:latin typeface="+mn-lt"/>
                <a:cs typeface="Monaco"/>
              </a:rPr>
              <a:t>com.apple.Safari</a:t>
            </a:r>
            <a:r>
              <a:rPr lang="en-US" sz="1200" dirty="0" smtClean="0">
                <a:latin typeface="+mn-lt"/>
                <a:cs typeface="Monaco"/>
              </a:rPr>
              <a:t> </a:t>
            </a:r>
            <a:r>
              <a:rPr lang="en-US" sz="1200" dirty="0" err="1" smtClean="0">
                <a:latin typeface="+mn-lt"/>
                <a:cs typeface="Monaco"/>
              </a:rPr>
              <a:t>IncludeInternalDebugMenu</a:t>
            </a:r>
            <a:r>
              <a:rPr lang="en-US" sz="1200" dirty="0" smtClean="0">
                <a:latin typeface="+mn-lt"/>
                <a:cs typeface="Monaco"/>
              </a:rPr>
              <a:t> 1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Go to "Debug" Menu and select "show compositing borders”</a:t>
            </a:r>
          </a:p>
          <a:p>
            <a:pPr marL="171450" indent="-171450">
              <a:buFont typeface="Arial"/>
              <a:buChar char="•"/>
            </a:pPr>
            <a:endParaRPr lang="en-US" sz="1200" dirty="0" smtClean="0">
              <a:latin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Chrome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err="1" smtClean="0">
                <a:latin typeface="+mn-lt"/>
              </a:rPr>
              <a:t>about:flags</a:t>
            </a:r>
            <a:endParaRPr lang="en-US" sz="1200" dirty="0" smtClean="0">
              <a:latin typeface="+mn-lt"/>
            </a:endParaRP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>
                <a:latin typeface="+mn-lt"/>
              </a:rPr>
              <a:t>Enable “Composited render layer borders”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2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PS3</a:t>
            </a:r>
            <a:r>
              <a:rPr lang="en-US" baseline="0" dirty="0" smtClean="0"/>
              <a:t> image from store.sony.com</a:t>
            </a:r>
          </a:p>
          <a:p>
            <a:r>
              <a:rPr lang="en-US" baseline="0" dirty="0" smtClean="0"/>
              <a:t>Sony Internet TV image from sonystyle.com</a:t>
            </a:r>
          </a:p>
          <a:p>
            <a:r>
              <a:rPr lang="en-US" baseline="0" dirty="0" smtClean="0"/>
              <a:t>Wii image from nintendo.com</a:t>
            </a:r>
          </a:p>
          <a:p>
            <a:r>
              <a:rPr lang="en-US" baseline="0" dirty="0" smtClean="0"/>
              <a:t>Logitech Revue image from logitech.com</a:t>
            </a:r>
          </a:p>
          <a:p>
            <a:r>
              <a:rPr lang="en-US" baseline="0" dirty="0" err="1" smtClean="0"/>
              <a:t>Boxee</a:t>
            </a:r>
            <a:r>
              <a:rPr lang="en-US" baseline="0" dirty="0" smtClean="0"/>
              <a:t> image from laughingsquid.com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493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Unbounded: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Eliminate references to free up for garbage collection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Use </a:t>
            </a:r>
            <a:r>
              <a:rPr lang="en-US" dirty="0" smtClean="0"/>
              <a:t>pools to fix sizes and re-use objects, e.g. DOM </a:t>
            </a:r>
            <a:r>
              <a:rPr lang="en-US" dirty="0" smtClean="0"/>
              <a:t>elements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Objects: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Lots of objects will cause more frequent and slower garbage collections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Unpack options</a:t>
            </a:r>
            <a:r>
              <a:rPr lang="en-US" baseline="0" dirty="0" smtClean="0"/>
              <a:t> object</a:t>
            </a:r>
            <a:endParaRPr lang="en-US" dirty="0" smtClean="0"/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Memory fragmentation</a:t>
            </a:r>
          </a:p>
          <a:p>
            <a:pPr marL="631908" lvl="1" indent="-174708" defTabSz="465887">
              <a:buFont typeface="Arial"/>
              <a:buChar char="•"/>
              <a:defRPr/>
            </a:pPr>
            <a:r>
              <a:rPr lang="en-US" dirty="0" smtClean="0"/>
              <a:t>Video buffer needs a large contiguous block of</a:t>
            </a:r>
            <a:r>
              <a:rPr lang="en-US" baseline="0" dirty="0" smtClean="0"/>
              <a:t> free space. Too man small blocks = can’t allocate large</a:t>
            </a:r>
          </a:p>
          <a:p>
            <a:endParaRPr lang="en-US" dirty="0" smtClean="0"/>
          </a:p>
          <a:p>
            <a:r>
              <a:rPr lang="en-US" dirty="0" smtClean="0"/>
              <a:t>Closures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Avoid persistent closures that increase the scope chain and memory footprint</a:t>
            </a:r>
          </a:p>
          <a:p>
            <a:endParaRPr lang="en-US" dirty="0" smtClean="0"/>
          </a:p>
          <a:p>
            <a:r>
              <a:rPr lang="en-US" dirty="0" smtClean="0"/>
              <a:t>Loading:</a:t>
            </a:r>
          </a:p>
          <a:p>
            <a:pPr marL="174708" indent="-174708">
              <a:buFont typeface="Arial"/>
              <a:buChar char="•"/>
            </a:pPr>
            <a:r>
              <a:rPr lang="en-US" dirty="0" smtClean="0"/>
              <a:t>Infrequent</a:t>
            </a:r>
            <a:r>
              <a:rPr lang="en-US" baseline="0" dirty="0" smtClean="0"/>
              <a:t>ly visited areas of the app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9537-03DB-CF47-B42F-E8E7D8A34B2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494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What’s next</a:t>
            </a:r>
          </a:p>
          <a:p>
            <a:endParaRPr lang="en-US" dirty="0" smtClean="0"/>
          </a:p>
          <a:p>
            <a:r>
              <a:rPr lang="en-US" dirty="0" smtClean="0"/>
              <a:t>Devices</a:t>
            </a:r>
          </a:p>
          <a:p>
            <a:r>
              <a:rPr lang="en-US" dirty="0" smtClean="0"/>
              <a:t> - New</a:t>
            </a:r>
            <a:r>
              <a:rPr lang="en-US" baseline="0" dirty="0" smtClean="0"/>
              <a:t> g</a:t>
            </a:r>
            <a:r>
              <a:rPr lang="en-US" dirty="0" smtClean="0"/>
              <a:t>ame consoles with novel capabilities</a:t>
            </a:r>
          </a:p>
          <a:p>
            <a:endParaRPr lang="en-US" dirty="0" smtClean="0"/>
          </a:p>
          <a:p>
            <a:r>
              <a:rPr lang="en-US" dirty="0" smtClean="0"/>
              <a:t>More UI</a:t>
            </a:r>
            <a:r>
              <a:rPr lang="en-US" baseline="0" dirty="0" smtClean="0"/>
              <a:t> and feature testing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Input types</a:t>
            </a:r>
          </a:p>
          <a:p>
            <a:r>
              <a:rPr lang="en-US" dirty="0" smtClean="0"/>
              <a:t> -</a:t>
            </a:r>
            <a:r>
              <a:rPr lang="en-US" baseline="0" dirty="0" smtClean="0"/>
              <a:t> Pointer: We’ve already developed some UIs for TV devices with pointer input.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- Touch</a:t>
            </a:r>
          </a:p>
          <a:p>
            <a:r>
              <a:rPr lang="en-US" dirty="0" smtClean="0"/>
              <a:t> - Motion/gesture</a:t>
            </a:r>
          </a:p>
          <a:p>
            <a:r>
              <a:rPr lang="en-US" dirty="0" smtClean="0"/>
              <a:t> - Voice</a:t>
            </a:r>
          </a:p>
          <a:p>
            <a:endParaRPr lang="en-US" dirty="0" smtClean="0"/>
          </a:p>
          <a:p>
            <a:r>
              <a:rPr lang="en-US" dirty="0" smtClean="0"/>
              <a:t>Performance tuning</a:t>
            </a:r>
          </a:p>
          <a:p>
            <a:r>
              <a:rPr lang="en-US" dirty="0" smtClean="0"/>
              <a:t> - Greater capabilities</a:t>
            </a:r>
            <a:r>
              <a:rPr lang="en-US" baseline="0" dirty="0" smtClean="0"/>
              <a:t> on inexpensive devices</a:t>
            </a:r>
          </a:p>
          <a:p>
            <a:r>
              <a:rPr lang="en-US" baseline="0" dirty="0" smtClean="0"/>
              <a:t> - Greater capabilities on high-end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450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5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Standardized</a:t>
            </a:r>
            <a:r>
              <a:rPr lang="en-US" baseline="0" dirty="0" smtClean="0"/>
              <a:t> on </a:t>
            </a:r>
            <a:r>
              <a:rPr lang="en-US" baseline="0" dirty="0" err="1" smtClean="0"/>
              <a:t>Webkit</a:t>
            </a:r>
            <a:r>
              <a:rPr lang="en-US" baseline="0" dirty="0" smtClean="0"/>
              <a:t>. </a:t>
            </a:r>
            <a:r>
              <a:rPr lang="en-US" baseline="0" smtClean="0"/>
              <a:t>No </a:t>
            </a:r>
            <a:r>
              <a:rPr lang="en-US" baseline="0" dirty="0" smtClean="0"/>
              <a:t>cross-browser development.</a:t>
            </a:r>
          </a:p>
          <a:p>
            <a:r>
              <a:rPr lang="en-US" baseline="0" dirty="0" smtClean="0"/>
              <a:t> - </a:t>
            </a:r>
            <a:r>
              <a:rPr lang="en-US" baseline="0" dirty="0" err="1" smtClean="0"/>
              <a:t>querySelector</a:t>
            </a:r>
            <a:r>
              <a:rPr lang="en-US" baseline="0" dirty="0" smtClean="0"/>
              <a:t> API, CSS transforms, CSS transitions &amp; animations, </a:t>
            </a:r>
            <a:r>
              <a:rPr lang="en-US" baseline="0" dirty="0" err="1" smtClean="0"/>
              <a:t>localStorage</a:t>
            </a:r>
            <a:r>
              <a:rPr lang="en-US" baseline="0" dirty="0" smtClean="0"/>
              <a:t>, CORS, getters and setters…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Internet Explorer logo © Microsoft</a:t>
            </a:r>
          </a:p>
          <a:p>
            <a:r>
              <a:rPr lang="en-US" baseline="0" dirty="0" smtClean="0"/>
              <a:t>Firefox logo © Mozilla - Attribution-</a:t>
            </a:r>
            <a:r>
              <a:rPr lang="en-US" baseline="0" dirty="0" err="1" smtClean="0"/>
              <a:t>ShareAlike</a:t>
            </a:r>
            <a:r>
              <a:rPr lang="en-US" baseline="0" dirty="0" smtClean="0"/>
              <a:t> 3.0 </a:t>
            </a:r>
            <a:r>
              <a:rPr lang="en-US" baseline="0" dirty="0" err="1" smtClean="0"/>
              <a:t>Unported</a:t>
            </a:r>
            <a:r>
              <a:rPr lang="en-US" baseline="0" dirty="0" smtClean="0"/>
              <a:t> (CC BY-SA 3.0) </a:t>
            </a:r>
            <a:r>
              <a:rPr lang="en-US" dirty="0" smtClean="0">
                <a:hlinkClick r:id="rId3"/>
              </a:rPr>
              <a:t>http://creativecommons.org/licenses/by-sa/3.0/</a:t>
            </a:r>
            <a:endParaRPr lang="en-US" dirty="0" smtClean="0"/>
          </a:p>
          <a:p>
            <a:r>
              <a:rPr lang="en-US" baseline="0" dirty="0" smtClean="0"/>
              <a:t>Opera logo © Opera Software ASA</a:t>
            </a:r>
          </a:p>
          <a:p>
            <a:r>
              <a:rPr lang="en-US" baseline="0" dirty="0" smtClean="0"/>
              <a:t>Safari logo © Apple Inc.</a:t>
            </a:r>
          </a:p>
          <a:p>
            <a:r>
              <a:rPr lang="en-US" baseline="0" dirty="0" err="1" smtClean="0"/>
              <a:t>Webkit</a:t>
            </a:r>
            <a:r>
              <a:rPr lang="en-US" baseline="0" dirty="0" smtClean="0"/>
              <a:t> logo © Apple Inc. &amp; </a:t>
            </a:r>
            <a:r>
              <a:rPr lang="en-US" baseline="0" dirty="0" err="1" smtClean="0"/>
              <a:t>Trolltech</a:t>
            </a:r>
            <a:r>
              <a:rPr lang="en-US" baseline="0" dirty="0" smtClean="0"/>
              <a:t> </a:t>
            </a:r>
            <a:r>
              <a:rPr lang="en-US" dirty="0" smtClean="0">
                <a:hlinkClick r:id="rId4"/>
              </a:rPr>
              <a:t>http://www.webkit.org/images/icon-gold.png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29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not native applications?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73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Dynamic updates</a:t>
            </a:r>
          </a:p>
          <a:p>
            <a:r>
              <a:rPr lang="en-US" dirty="0" smtClean="0"/>
              <a:t> - Update more frequently</a:t>
            </a:r>
          </a:p>
          <a:p>
            <a:r>
              <a:rPr lang="en-US" dirty="0" smtClean="0"/>
              <a:t> - </a:t>
            </a:r>
            <a:r>
              <a:rPr lang="en-US" baseline="0" dirty="0" smtClean="0"/>
              <a:t>Less coordination with partners</a:t>
            </a:r>
          </a:p>
          <a:p>
            <a:r>
              <a:rPr lang="en-US" dirty="0" smtClean="0"/>
              <a:t> - </a:t>
            </a:r>
            <a:r>
              <a:rPr lang="en-US" baseline="0" dirty="0" smtClean="0"/>
              <a:t>New features &amp; bug fixes for existing hardware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50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Common technology</a:t>
            </a:r>
          </a:p>
          <a:p>
            <a:r>
              <a:rPr lang="en-US" baseline="0" dirty="0" smtClean="0"/>
              <a:t> - Don’t have to </a:t>
            </a:r>
            <a:r>
              <a:rPr lang="en-US" baseline="0" dirty="0" err="1" smtClean="0"/>
              <a:t>reimplement</a:t>
            </a:r>
            <a:r>
              <a:rPr lang="en-US" baseline="0" dirty="0" smtClean="0"/>
              <a:t> for every platform</a:t>
            </a:r>
          </a:p>
          <a:p>
            <a:r>
              <a:rPr lang="en-US" baseline="0" dirty="0" smtClean="0"/>
              <a:t> -- Partner just implements DPI to support our SDK</a:t>
            </a:r>
          </a:p>
          <a:p>
            <a:r>
              <a:rPr lang="en-US" baseline="0" dirty="0" smtClean="0"/>
              <a:t> - Even if UI differs, other client-side code can be shared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Old TV photo by Susan E Adams</a:t>
            </a:r>
          </a:p>
          <a:p>
            <a:r>
              <a:rPr lang="en-US" dirty="0" smtClean="0">
                <a:hlinkClick r:id="rId3"/>
              </a:rPr>
              <a:t>http://www.flickr.com/photos/susanad813/4167385353/</a:t>
            </a:r>
            <a:endParaRPr lang="en-US" dirty="0" smtClean="0"/>
          </a:p>
          <a:p>
            <a:r>
              <a:rPr lang="en-US" baseline="0" dirty="0" smtClean="0"/>
              <a:t>Attribution-</a:t>
            </a:r>
            <a:r>
              <a:rPr lang="en-US" baseline="0" dirty="0" err="1" smtClean="0"/>
              <a:t>NonCommercial</a:t>
            </a:r>
            <a:r>
              <a:rPr lang="en-US" baseline="0" dirty="0" smtClean="0"/>
              <a:t>-</a:t>
            </a:r>
            <a:r>
              <a:rPr lang="en-US" baseline="0" dirty="0" err="1" smtClean="0"/>
              <a:t>ShareAlike</a:t>
            </a:r>
            <a:r>
              <a:rPr lang="en-US" baseline="0" dirty="0" smtClean="0"/>
              <a:t> 2.0 Generic (CC BY-NC-SA 2.0)</a:t>
            </a:r>
          </a:p>
          <a:p>
            <a:r>
              <a:rPr lang="en-US" dirty="0" smtClean="0">
                <a:hlinkClick r:id="rId4"/>
              </a:rPr>
              <a:t>http://creativecommons.org/licenses/by-nc-sa/2.0/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HTML5 logo by W3C</a:t>
            </a:r>
          </a:p>
          <a:p>
            <a:r>
              <a:rPr lang="en-US" dirty="0" smtClean="0">
                <a:hlinkClick r:id="rId5"/>
              </a:rPr>
              <a:t>http://www.w3.org/html/logo/</a:t>
            </a:r>
            <a:endParaRPr lang="en-US" dirty="0" smtClean="0"/>
          </a:p>
          <a:p>
            <a:r>
              <a:rPr lang="en-US" dirty="0" smtClean="0"/>
              <a:t>Attribution 3.0 </a:t>
            </a:r>
            <a:r>
              <a:rPr lang="en-US" dirty="0" err="1" smtClean="0"/>
              <a:t>Unported</a:t>
            </a:r>
            <a:r>
              <a:rPr lang="en-US" dirty="0" smtClean="0"/>
              <a:t> (CC BY 3.0)</a:t>
            </a:r>
          </a:p>
          <a:p>
            <a:r>
              <a:rPr lang="en-US" dirty="0" smtClean="0">
                <a:hlinkClick r:id="rId6"/>
              </a:rPr>
              <a:t>http://creativecommons.org/licenses/by/3.0/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49065-7E03-4325-8A25-A64AD2D2E1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85800" y="2311400"/>
            <a:ext cx="7772400" cy="1117600"/>
          </a:xfrm>
          <a:prstGeom prst="rect">
            <a:avLst/>
          </a:prstGeom>
          <a:solidFill>
            <a:srgbClr val="8D03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311400"/>
            <a:ext cx="7772400" cy="1117600"/>
          </a:xfrm>
          <a:effectLst>
            <a:glow rad="101600">
              <a:schemeClr val="bg2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8D03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410200"/>
          </a:xfrm>
          <a:effectLst/>
        </p:spPr>
        <p:txBody>
          <a:bodyPr/>
          <a:lstStyle>
            <a:lvl1pPr>
              <a:defRPr sz="3200">
                <a:solidFill>
                  <a:schemeClr val="tx1"/>
                </a:solidFill>
                <a:effectLst/>
              </a:defRPr>
            </a:lvl1pPr>
            <a:lvl2pPr>
              <a:defRPr sz="3200">
                <a:solidFill>
                  <a:schemeClr val="tx1"/>
                </a:solidFill>
                <a:effectLst/>
              </a:defRPr>
            </a:lvl2pPr>
            <a:lvl3pPr>
              <a:defRPr sz="3200">
                <a:solidFill>
                  <a:schemeClr val="tx1"/>
                </a:solidFill>
                <a:effectLst/>
              </a:defRPr>
            </a:lvl3pPr>
            <a:lvl4pPr>
              <a:defRPr sz="3200">
                <a:solidFill>
                  <a:schemeClr val="tx1"/>
                </a:solidFill>
                <a:effectLst/>
              </a:defRPr>
            </a:lvl4pPr>
            <a:lvl5pPr>
              <a:defRPr sz="3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537669"/>
            <a:ext cx="914400" cy="320331"/>
          </a:xfrm>
          <a:ln/>
        </p:spPr>
        <p:txBody>
          <a:bodyPr/>
          <a:lstStyle>
            <a:lvl1pPr algn="r">
              <a:defRPr/>
            </a:lvl1pPr>
          </a:lstStyle>
          <a:p>
            <a:fld id="{1E651474-EFF2-4BFA-8F52-E273B63376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9916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191000" cy="5410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91000" cy="5410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51474-EFF2-4BFA-8F52-E273B633761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8D03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8991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EBEBEB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2895600" cy="5410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4200" y="990600"/>
            <a:ext cx="2895600" cy="5410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51474-EFF2-4BFA-8F52-E273B633761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8D03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8991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EBEBEB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096000" y="990600"/>
            <a:ext cx="2895600" cy="5410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8534400" cy="2946400"/>
          </a:xfrm>
        </p:spPr>
        <p:txBody>
          <a:bodyPr/>
          <a:lstStyle>
            <a:lvl1pPr>
              <a:defRPr sz="1800">
                <a:solidFill>
                  <a:srgbClr val="EBEBEB"/>
                </a:solidFill>
              </a:defRPr>
            </a:lvl1pPr>
            <a:lvl2pPr>
              <a:defRPr sz="1600">
                <a:solidFill>
                  <a:srgbClr val="EBEBEB"/>
                </a:solidFill>
              </a:defRPr>
            </a:lvl2pPr>
            <a:lvl3pPr>
              <a:defRPr sz="1400">
                <a:solidFill>
                  <a:srgbClr val="EBEBEB"/>
                </a:solidFill>
              </a:defRPr>
            </a:lvl3pPr>
            <a:lvl4pPr>
              <a:defRPr sz="1200">
                <a:solidFill>
                  <a:srgbClr val="EBEBEB"/>
                </a:solidFill>
              </a:defRPr>
            </a:lvl4pPr>
            <a:lvl5pPr>
              <a:defRPr sz="1200">
                <a:solidFill>
                  <a:srgbClr val="EBEBE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4038600"/>
            <a:ext cx="8534400" cy="2362200"/>
          </a:xfrm>
        </p:spPr>
        <p:txBody>
          <a:bodyPr/>
          <a:lstStyle>
            <a:lvl1pPr>
              <a:defRPr sz="1800">
                <a:solidFill>
                  <a:srgbClr val="EBEBEB"/>
                </a:solidFill>
              </a:defRPr>
            </a:lvl1pPr>
            <a:lvl2pPr>
              <a:defRPr sz="1600">
                <a:solidFill>
                  <a:srgbClr val="EBEBEB"/>
                </a:solidFill>
              </a:defRPr>
            </a:lvl2pPr>
            <a:lvl3pPr>
              <a:defRPr sz="1400">
                <a:solidFill>
                  <a:srgbClr val="EBEBEB"/>
                </a:solidFill>
              </a:defRPr>
            </a:lvl3pPr>
            <a:lvl4pPr>
              <a:defRPr sz="1200">
                <a:solidFill>
                  <a:srgbClr val="EBEBEB"/>
                </a:solidFill>
              </a:defRPr>
            </a:lvl4pPr>
            <a:lvl5pPr>
              <a:defRPr sz="1200">
                <a:solidFill>
                  <a:srgbClr val="EBEBEB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51474-EFF2-4BFA-8F52-E273B633761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8D03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8991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EBEBEB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EBEBE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>
                <a:solidFill>
                  <a:srgbClr val="EBEBEB"/>
                </a:solidFill>
              </a:defRPr>
            </a:lvl1pPr>
            <a:lvl2pPr>
              <a:defRPr sz="1800">
                <a:solidFill>
                  <a:srgbClr val="EBEBEB"/>
                </a:solidFill>
              </a:defRPr>
            </a:lvl2pPr>
            <a:lvl3pPr>
              <a:defRPr sz="1600">
                <a:solidFill>
                  <a:srgbClr val="EBEBEB"/>
                </a:solidFill>
              </a:defRPr>
            </a:lvl3pPr>
            <a:lvl4pPr>
              <a:defRPr sz="1400">
                <a:solidFill>
                  <a:srgbClr val="EBEBEB"/>
                </a:solidFill>
              </a:defRPr>
            </a:lvl4pPr>
            <a:lvl5pPr>
              <a:defRPr sz="1400">
                <a:solidFill>
                  <a:srgbClr val="EBEBEB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EBEBE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000">
                <a:solidFill>
                  <a:srgbClr val="EBEBEB"/>
                </a:solidFill>
              </a:defRPr>
            </a:lvl1pPr>
            <a:lvl2pPr>
              <a:defRPr sz="1800">
                <a:solidFill>
                  <a:srgbClr val="EBEBEB"/>
                </a:solidFill>
              </a:defRPr>
            </a:lvl2pPr>
            <a:lvl3pPr>
              <a:defRPr sz="1600">
                <a:solidFill>
                  <a:srgbClr val="EBEBEB"/>
                </a:solidFill>
              </a:defRPr>
            </a:lvl3pPr>
            <a:lvl4pPr>
              <a:defRPr sz="1400">
                <a:solidFill>
                  <a:srgbClr val="EBEBEB"/>
                </a:solidFill>
              </a:defRPr>
            </a:lvl4pPr>
            <a:lvl5pPr>
              <a:defRPr sz="1400">
                <a:solidFill>
                  <a:srgbClr val="EBEBEB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51474-EFF2-4BFA-8F52-E273B633761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8D03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89916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EBEBEB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51474-EFF2-4BFA-8F52-E273B633761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8D030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9916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51474-EFF2-4BFA-8F52-E273B63376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lumMod val="90000"/>
                  </a:schemeClr>
                </a:solidFill>
              </a:defRPr>
            </a:lvl1pPr>
            <a:lvl2pPr marL="286984" indent="0">
              <a:buNone/>
              <a:defRPr sz="1100"/>
            </a:lvl2pPr>
            <a:lvl3pPr marL="573969" indent="0">
              <a:buNone/>
              <a:defRPr sz="1000"/>
            </a:lvl3pPr>
            <a:lvl4pPr marL="860953" indent="0">
              <a:buNone/>
              <a:defRPr sz="900"/>
            </a:lvl4pPr>
            <a:lvl5pPr marL="1147938" indent="0">
              <a:buNone/>
              <a:defRPr sz="900"/>
            </a:lvl5pPr>
            <a:lvl6pPr marL="1434922" indent="0">
              <a:buNone/>
              <a:defRPr sz="900"/>
            </a:lvl6pPr>
            <a:lvl7pPr marL="1721907" indent="0">
              <a:buNone/>
              <a:defRPr sz="900"/>
            </a:lvl7pPr>
            <a:lvl8pPr marL="2008891" indent="0">
              <a:buNone/>
              <a:defRPr sz="900"/>
            </a:lvl8pPr>
            <a:lvl9pPr marL="229587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14800" y="6461469"/>
            <a:ext cx="914400" cy="32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 smtClean="0">
                <a:solidFill>
                  <a:schemeClr val="bg2"/>
                </a:solidFill>
                <a:latin typeface="Arial Black" pitchFamily="34" charset="0"/>
              </a:defRPr>
            </a:lvl1pPr>
          </a:lstStyle>
          <a:p>
            <a:fld id="{1E651474-EFF2-4BFA-8F52-E273B63376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0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0" Type="http://schemas.openxmlformats.org/officeDocument/2006/relationships/image" Target="../media/image30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45.png"/><Relationship Id="rId5" Type="http://schemas.microsoft.com/office/2007/relationships/hdphoto" Target="../media/hdphoto1.wdp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microsoft.com/office/2007/relationships/hdphoto" Target="../media/hdphoto2.wdp"/><Relationship Id="rId11" Type="http://schemas.openxmlformats.org/officeDocument/2006/relationships/image" Target="../media/image50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51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10.png"/><Relationship Id="rId6" Type="http://schemas.openxmlformats.org/officeDocument/2006/relationships/image" Target="../media/image55.jp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mmccarthy@netflix.com" TargetMode="External"/><Relationship Id="rId4" Type="http://schemas.openxmlformats.org/officeDocument/2006/relationships/hyperlink" Target="mailto:ktrott@netflix.com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Netflix </a:t>
            </a:r>
            <a:r>
              <a:rPr lang="en-US" dirty="0" err="1" smtClean="0"/>
              <a:t>Webkit</a:t>
            </a:r>
            <a:r>
              <a:rPr lang="en-US" dirty="0" smtClean="0"/>
              <a:t>-Based UI</a:t>
            </a:r>
            <a:br>
              <a:rPr lang="en-US" dirty="0" smtClean="0"/>
            </a:br>
            <a:r>
              <a:rPr lang="en-US" dirty="0" smtClean="0"/>
              <a:t>for TV Devices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Matt McCarthy &amp; Kim Trott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Netflix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July 29, 2011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0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Dynamically Add Locale Support</a:t>
            </a:r>
            <a:endParaRPr lang="en-US" dirty="0"/>
          </a:p>
        </p:txBody>
      </p:sp>
      <p:grpSp>
        <p:nvGrpSpPr>
          <p:cNvPr id="4" name="Group 24"/>
          <p:cNvGrpSpPr/>
          <p:nvPr/>
        </p:nvGrpSpPr>
        <p:grpSpPr>
          <a:xfrm>
            <a:off x="6324600" y="2590800"/>
            <a:ext cx="2362200" cy="2362200"/>
            <a:chOff x="6477000" y="1619250"/>
            <a:chExt cx="2362200" cy="2362200"/>
          </a:xfrm>
        </p:grpSpPr>
        <p:grpSp>
          <p:nvGrpSpPr>
            <p:cNvPr id="5" name="Group 19"/>
            <p:cNvGrpSpPr/>
            <p:nvPr/>
          </p:nvGrpSpPr>
          <p:grpSpPr>
            <a:xfrm>
              <a:off x="6477000" y="1619250"/>
              <a:ext cx="2362200" cy="2362200"/>
              <a:chOff x="914400" y="1352550"/>
              <a:chExt cx="2362200" cy="2362200"/>
            </a:xfrm>
          </p:grpSpPr>
          <p:pic>
            <p:nvPicPr>
              <p:cNvPr id="7" name="Picture 6" descr="house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14400" y="1352550"/>
                <a:ext cx="2362200" cy="2362200"/>
              </a:xfrm>
              <a:prstGeom prst="rect">
                <a:avLst/>
              </a:prstGeom>
            </p:spPr>
          </p:pic>
          <p:pic>
            <p:nvPicPr>
              <p:cNvPr id="8" name="Picture 7" descr="netflix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33880" y="2551798"/>
                <a:ext cx="764464" cy="242223"/>
              </a:xfrm>
              <a:prstGeom prst="rect">
                <a:avLst/>
              </a:prstGeom>
            </p:spPr>
          </p:pic>
        </p:grpSp>
        <p:pic>
          <p:nvPicPr>
            <p:cNvPr id="6" name="Picture 5" descr="next_fla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8600" y="2495550"/>
              <a:ext cx="723900" cy="452438"/>
            </a:xfrm>
            <a:prstGeom prst="rect">
              <a:avLst/>
            </a:prstGeom>
          </p:spPr>
        </p:pic>
      </p:grpSp>
      <p:grpSp>
        <p:nvGrpSpPr>
          <p:cNvPr id="9" name="Group 22"/>
          <p:cNvGrpSpPr/>
          <p:nvPr/>
        </p:nvGrpSpPr>
        <p:grpSpPr>
          <a:xfrm>
            <a:off x="533400" y="2590800"/>
            <a:ext cx="2362200" cy="2362200"/>
            <a:chOff x="685800" y="1619250"/>
            <a:chExt cx="2362200" cy="2362200"/>
          </a:xfrm>
        </p:grpSpPr>
        <p:grpSp>
          <p:nvGrpSpPr>
            <p:cNvPr id="10" name="Group 12"/>
            <p:cNvGrpSpPr/>
            <p:nvPr/>
          </p:nvGrpSpPr>
          <p:grpSpPr>
            <a:xfrm>
              <a:off x="685800" y="1619250"/>
              <a:ext cx="2362200" cy="2362200"/>
              <a:chOff x="914400" y="1352550"/>
              <a:chExt cx="2362200" cy="2362200"/>
            </a:xfrm>
          </p:grpSpPr>
          <p:pic>
            <p:nvPicPr>
              <p:cNvPr id="12" name="Picture 11" descr="house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14400" y="1352550"/>
                <a:ext cx="2362200" cy="2362200"/>
              </a:xfrm>
              <a:prstGeom prst="rect">
                <a:avLst/>
              </a:prstGeom>
            </p:spPr>
          </p:pic>
          <p:pic>
            <p:nvPicPr>
              <p:cNvPr id="13" name="Picture 12" descr="netflix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33880" y="2551798"/>
                <a:ext cx="764464" cy="242223"/>
              </a:xfrm>
              <a:prstGeom prst="rect">
                <a:avLst/>
              </a:prstGeom>
            </p:spPr>
          </p:pic>
        </p:grpSp>
        <p:pic>
          <p:nvPicPr>
            <p:cNvPr id="11" name="Picture 10" descr="canad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7400" y="2495550"/>
              <a:ext cx="723900" cy="452438"/>
            </a:xfrm>
            <a:prstGeom prst="rect">
              <a:avLst/>
            </a:prstGeom>
          </p:spPr>
        </p:pic>
      </p:grpSp>
      <p:grpSp>
        <p:nvGrpSpPr>
          <p:cNvPr id="14" name="Group 23"/>
          <p:cNvGrpSpPr/>
          <p:nvPr/>
        </p:nvGrpSpPr>
        <p:grpSpPr>
          <a:xfrm>
            <a:off x="3429000" y="2590800"/>
            <a:ext cx="2362200" cy="2362200"/>
            <a:chOff x="3581400" y="1619250"/>
            <a:chExt cx="2362200" cy="2362200"/>
          </a:xfrm>
        </p:grpSpPr>
        <p:grpSp>
          <p:nvGrpSpPr>
            <p:cNvPr id="15" name="Group 16"/>
            <p:cNvGrpSpPr/>
            <p:nvPr/>
          </p:nvGrpSpPr>
          <p:grpSpPr>
            <a:xfrm>
              <a:off x="3581400" y="1619250"/>
              <a:ext cx="2362200" cy="2362200"/>
              <a:chOff x="914400" y="1352550"/>
              <a:chExt cx="2362200" cy="2362200"/>
            </a:xfrm>
          </p:grpSpPr>
          <p:pic>
            <p:nvPicPr>
              <p:cNvPr id="17" name="Picture 16" descr="house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14400" y="1352550"/>
                <a:ext cx="2362200" cy="2362200"/>
              </a:xfrm>
              <a:prstGeom prst="rect">
                <a:avLst/>
              </a:prstGeom>
            </p:spPr>
          </p:pic>
          <p:pic>
            <p:nvPicPr>
              <p:cNvPr id="18" name="Picture 17" descr="netflix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33880" y="2551798"/>
                <a:ext cx="764464" cy="242223"/>
              </a:xfrm>
              <a:prstGeom prst="rect">
                <a:avLst/>
              </a:prstGeom>
            </p:spPr>
          </p:pic>
        </p:grpSp>
        <p:pic>
          <p:nvPicPr>
            <p:cNvPr id="16" name="Picture 15" descr="brazi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53000" y="2495550"/>
              <a:ext cx="723900" cy="452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74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A/B Testing</a:t>
            </a:r>
            <a:endParaRPr lang="en-US" dirty="0"/>
          </a:p>
        </p:txBody>
      </p:sp>
      <p:sp>
        <p:nvSpPr>
          <p:cNvPr id="5" name="Striped Right Arrow 4"/>
          <p:cNvSpPr/>
          <p:nvPr/>
        </p:nvSpPr>
        <p:spPr bwMode="auto">
          <a:xfrm>
            <a:off x="2590800" y="3810000"/>
            <a:ext cx="533400" cy="457200"/>
          </a:xfrm>
          <a:prstGeom prst="stripedRightArrow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>
            <a:off x="3314700" y="3810000"/>
            <a:ext cx="533400" cy="457200"/>
          </a:xfrm>
          <a:prstGeom prst="stripedRightArrow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>
            <a:off x="4038600" y="3810000"/>
            <a:ext cx="533400" cy="457200"/>
          </a:xfrm>
          <a:prstGeom prst="stripedRightArrow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20342235">
            <a:off x="2313120" y="2930433"/>
            <a:ext cx="2409225" cy="457200"/>
          </a:xfrm>
          <a:prstGeom prst="stripedRightArrow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9" descr="ho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2667000"/>
            <a:ext cx="2514600" cy="2514600"/>
          </a:xfrm>
          <a:prstGeom prst="rect">
            <a:avLst/>
          </a:prstGeom>
        </p:spPr>
      </p:pic>
      <p:pic>
        <p:nvPicPr>
          <p:cNvPr id="11" name="Picture 10" descr="h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1905000"/>
            <a:ext cx="1143000" cy="1143000"/>
          </a:xfrm>
          <a:prstGeom prst="rect">
            <a:avLst/>
          </a:prstGeom>
        </p:spPr>
      </p:pic>
      <p:pic>
        <p:nvPicPr>
          <p:cNvPr id="12" name="Picture 11" descr="h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4724400"/>
            <a:ext cx="1143000" cy="1143000"/>
          </a:xfrm>
          <a:prstGeom prst="rect">
            <a:avLst/>
          </a:prstGeom>
        </p:spPr>
      </p:pic>
      <p:pic>
        <p:nvPicPr>
          <p:cNvPr id="13" name="Picture 12" descr="load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5075" y="3936629"/>
            <a:ext cx="768725" cy="254371"/>
          </a:xfrm>
          <a:prstGeom prst="rect">
            <a:avLst/>
          </a:prstGeom>
        </p:spPr>
      </p:pic>
      <p:sp>
        <p:nvSpPr>
          <p:cNvPr id="14" name="Striped Right Arrow 13"/>
          <p:cNvSpPr/>
          <p:nvPr/>
        </p:nvSpPr>
        <p:spPr bwMode="auto">
          <a:xfrm>
            <a:off x="4762500" y="3810000"/>
            <a:ext cx="533400" cy="457200"/>
          </a:xfrm>
          <a:prstGeom prst="stripedRightArrow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Striped Right Arrow 14"/>
          <p:cNvSpPr/>
          <p:nvPr/>
        </p:nvSpPr>
        <p:spPr bwMode="auto">
          <a:xfrm>
            <a:off x="5486400" y="3810000"/>
            <a:ext cx="533400" cy="457200"/>
          </a:xfrm>
          <a:prstGeom prst="stripedRightArrow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" name="Picture 15" descr="U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51320" y="3886200"/>
            <a:ext cx="838200" cy="374724"/>
          </a:xfrm>
          <a:prstGeom prst="rect">
            <a:avLst/>
          </a:prstGeom>
        </p:spPr>
      </p:pic>
      <p:sp>
        <p:nvSpPr>
          <p:cNvPr id="17" name="Striped Right Arrow 16"/>
          <p:cNvSpPr/>
          <p:nvPr/>
        </p:nvSpPr>
        <p:spPr bwMode="auto">
          <a:xfrm rot="1257765" flipV="1">
            <a:off x="2313120" y="4683032"/>
            <a:ext cx="2409225" cy="457200"/>
          </a:xfrm>
          <a:prstGeom prst="stripedRightArrow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8" name="Picture 17" descr="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4920" y="2453640"/>
            <a:ext cx="223228" cy="192024"/>
          </a:xfrm>
          <a:prstGeom prst="rect">
            <a:avLst/>
          </a:prstGeom>
        </p:spPr>
      </p:pic>
      <p:pic>
        <p:nvPicPr>
          <p:cNvPr id="19" name="Picture 18" descr="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90160" y="5273040"/>
            <a:ext cx="220828" cy="192024"/>
          </a:xfrm>
          <a:prstGeom prst="rect">
            <a:avLst/>
          </a:prstGeom>
        </p:spPr>
      </p:pic>
      <p:pic>
        <p:nvPicPr>
          <p:cNvPr id="20" name="Picture 19" descr="cdn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95600"/>
            <a:ext cx="2057400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09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4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A/B testing</a:t>
            </a:r>
            <a:endParaRPr lang="en-US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you don’t know until you 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434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uxd\design\PM_Projects\01_10'UI\ROKU\FLAT SCREENS\PosterScreen_Springboard_instant_queue_REFs_640\Poster Screen CODE SEP 2007_1205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088559"/>
            <a:ext cx="1441420" cy="769441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  <a:effectLst>
                  <a:outerShdw blurRad="127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2007</a:t>
            </a:r>
            <a:endParaRPr lang="en-US" sz="4400" b="1" dirty="0">
              <a:solidFill>
                <a:srgbClr val="FFFFFF"/>
              </a:solidFill>
              <a:effectLst>
                <a:outerShdw blurRad="127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35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mccarthy\Pictures\TV UI screenshots\NRDP 2.0\Browse com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1440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6088559"/>
            <a:ext cx="1441420" cy="769441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  <a:effectLst>
                  <a:outerShdw blurRad="127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2009</a:t>
            </a:r>
            <a:endParaRPr lang="en-US" sz="4400" b="1" dirty="0">
              <a:solidFill>
                <a:srgbClr val="FFFFFF"/>
              </a:solidFill>
              <a:effectLst>
                <a:outerShdw blurRad="127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991600" cy="635000"/>
          </a:xfrm>
        </p:spPr>
        <p:txBody>
          <a:bodyPr/>
          <a:lstStyle/>
          <a:p>
            <a:pPr rtl="0" eaLnBrk="1" latinLnBrk="0" hangingPunct="1"/>
            <a:r>
              <a:rPr lang="en-US" kern="1200" dirty="0" smtClean="0">
                <a:solidFill>
                  <a:srgbClr val="EBEBEB"/>
                </a:solidFill>
                <a:effectLst/>
                <a:latin typeface="Arial"/>
                <a:ea typeface="+mn-ea"/>
                <a:cs typeface="+mn-cs"/>
              </a:rPr>
              <a:t>Little Iteration in Native UI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446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46750" y="3816924"/>
            <a:ext cx="4421049" cy="2486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2" descr="C:\Users\mmccarthy\Pictures\TV UI screenshots\Navigator\Navigation hierarch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83" y="1219200"/>
            <a:ext cx="4409017" cy="24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mccarthy\Pictures\TV UI screenshots\Plus\Browse - Ac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1" y="1219200"/>
            <a:ext cx="4419599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mccarthy\Pictures\TV UI screenshots\Special\Hierarchical menu - Adventur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83" y="3816924"/>
            <a:ext cx="4409017" cy="24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877" y="3176052"/>
            <a:ext cx="986167" cy="523220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effectLst>
                  <a:outerShdw blurRad="127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2010</a:t>
            </a:r>
            <a:endParaRPr lang="en-US" sz="2800" b="1" dirty="0">
              <a:solidFill>
                <a:srgbClr val="FFFFFF"/>
              </a:solidFill>
              <a:effectLst>
                <a:outerShdw blurRad="127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81632" y="3176052"/>
            <a:ext cx="986167" cy="523220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FFFF"/>
                </a:solidFill>
                <a:effectLst>
                  <a:outerShdw blurRad="127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2010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" y="5773776"/>
            <a:ext cx="986167" cy="523220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effectLst>
                  <a:outerShdw blurRad="127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2010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4332" y="5773776"/>
            <a:ext cx="986167" cy="523220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FFFF"/>
                </a:solidFill>
                <a:effectLst>
                  <a:outerShdw blurRad="127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2010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91600" cy="889000"/>
          </a:xfrm>
        </p:spPr>
        <p:txBody>
          <a:bodyPr/>
          <a:lstStyle/>
          <a:p>
            <a:r>
              <a:rPr lang="en-US" dirty="0" smtClean="0"/>
              <a:t>Rapid Iteration in Web UI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9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rilobyte image by Moussa Direct Ltd.&#10;This file is licensed under the Creative Commons Attribution-Share Alike 3.0 Unported license." title="Trilobyte pseudomorp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53077"/>
            <a:ext cx="3517900" cy="306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mccarthy\Desktop\Marrel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3349625" cy="33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mccarthy\Desktop\FileOpabinia BW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88" y="3990071"/>
            <a:ext cx="3512112" cy="26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xfiles\share\mmccarthy\Presentations\20110729 OSCON\images\mothr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156" y="4103843"/>
            <a:ext cx="3512112" cy="243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78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mmccarthy\Desktop\main-im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00" y="957261"/>
            <a:ext cx="43815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:\Users\mmccarthy\Desktop\Welcome_M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904873"/>
            <a:ext cx="447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xfiles\share\mmccarthy\Presentations\20110729 OSCON\images\AppleTV ho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00" y="3724276"/>
            <a:ext cx="44704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xfiles\share\mmccarthy\Presentations\20110729 OSCON\images\Vieraca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3722688"/>
            <a:ext cx="4472289" cy="25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62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2578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800" dirty="0" smtClean="0"/>
              <a:t>Retention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800" dirty="0" smtClean="0"/>
              <a:t>Streaming hours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Metrics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79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mccarthy\Pictures\TV UI screenshots\Navigator\Navigation hierarch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583" y="1607641"/>
            <a:ext cx="4409017" cy="2480072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mccarthy\Pictures\TV UI screenshots\Plus\Browse - Ac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801" y="4222550"/>
            <a:ext cx="4419599" cy="2486025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mccarthy\Pictures\TV UI screenshots\Special\Hierarchical menu - Adventur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7" y="1599174"/>
            <a:ext cx="4409017" cy="2480072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83400" y="5080728"/>
            <a:ext cx="4393223" cy="769441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  <a:effectLst>
                  <a:outerShdw blurRad="127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Plus</a:t>
            </a:r>
            <a:endParaRPr lang="en-US" sz="4400" b="1" dirty="0">
              <a:solidFill>
                <a:srgbClr val="FFFFFF"/>
              </a:solidFill>
              <a:effectLst>
                <a:outerShdw blurRad="127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9857" y="838200"/>
            <a:ext cx="2787943" cy="769441"/>
          </a:xfrm>
          <a:prstGeom prst="rect">
            <a:avLst/>
          </a:prstGeom>
          <a:noFill/>
          <a:ln>
            <a:noFill/>
          </a:ln>
          <a:effectLst>
            <a:outerShdw blurRad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FFFFFF"/>
                </a:solidFill>
                <a:effectLst>
                  <a:outerShdw blurRad="127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Navigator</a:t>
            </a:r>
            <a:endParaRPr lang="en-US" sz="4400" b="1" dirty="0">
              <a:solidFill>
                <a:srgbClr val="FFFFFF"/>
              </a:solidFill>
              <a:effectLst>
                <a:outerShdw blurRad="127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577" y="838200"/>
            <a:ext cx="2162772" cy="769441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  <a:effectLst>
                  <a:outerShdw blurRad="1270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Special</a:t>
            </a:r>
            <a:endParaRPr lang="en-US" sz="4400" b="1" dirty="0">
              <a:solidFill>
                <a:srgbClr val="FFFFFF"/>
              </a:solidFill>
              <a:effectLst>
                <a:outerShdw blurRad="1270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91600" cy="889000"/>
          </a:xfrm>
        </p:spPr>
        <p:txBody>
          <a:bodyPr>
            <a:normAutofit/>
          </a:bodyPr>
          <a:lstStyle/>
          <a:p>
            <a:r>
              <a:rPr lang="en-US" dirty="0" smtClean="0"/>
              <a:t>Which UI led to the most streaming?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21554" y="992087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56.3%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65349" y="992087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57.1%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83400" y="5742432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</a:rPr>
              <a:t>58.5%</a:t>
            </a:r>
            <a:endParaRPr lang="en-US" sz="2400" b="1" dirty="0">
              <a:solidFill>
                <a:schemeClr val="accent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435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</a:t>
            </a:r>
            <a:r>
              <a:rPr lang="en-US" dirty="0" err="1" smtClean="0"/>
              <a:t>Webkit</a:t>
            </a:r>
            <a:r>
              <a:rPr lang="en-US" dirty="0" smtClean="0"/>
              <a:t> TV UI?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web?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A/B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Engineering for UI variation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Performance for TV devices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8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 launch count</a:t>
            </a:r>
          </a:p>
          <a:p>
            <a:r>
              <a:rPr lang="en-US" dirty="0" smtClean="0"/>
              <a:t>Hotkey engagement count</a:t>
            </a:r>
          </a:p>
          <a:p>
            <a:r>
              <a:rPr lang="en-US" dirty="0" smtClean="0"/>
              <a:t>Discovery source (e.g. browsing, search, similar)</a:t>
            </a:r>
          </a:p>
          <a:p>
            <a:r>
              <a:rPr lang="en-US" dirty="0" smtClean="0"/>
              <a:t>Which TV/movie category</a:t>
            </a:r>
          </a:p>
          <a:p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0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 smtClean="0"/>
              <a:t>Navigation schemes</a:t>
            </a:r>
          </a:p>
          <a:p>
            <a:r>
              <a:rPr lang="en-US" sz="1400" dirty="0" smtClean="0"/>
              <a:t>Visual designs</a:t>
            </a:r>
          </a:p>
          <a:p>
            <a:r>
              <a:rPr lang="en-US" sz="1400" dirty="0" smtClean="0"/>
              <a:t>Major UI concepts</a:t>
            </a:r>
          </a:p>
          <a:p>
            <a:r>
              <a:rPr lang="en-US" sz="1400" dirty="0" smtClean="0"/>
              <a:t>Minor UI variations</a:t>
            </a:r>
          </a:p>
          <a:p>
            <a:r>
              <a:rPr lang="en-US" sz="1400" dirty="0" smtClean="0"/>
              <a:t>Emphasis on movies vs. TV</a:t>
            </a:r>
          </a:p>
          <a:p>
            <a:r>
              <a:rPr lang="en-US" sz="1400" dirty="0" smtClean="0"/>
              <a:t>Taste preference input (stars, survey…)</a:t>
            </a:r>
          </a:p>
          <a:p>
            <a:r>
              <a:rPr lang="en-US" sz="1400" dirty="0" smtClean="0"/>
              <a:t>Presentation &amp; explanation of recommendations</a:t>
            </a:r>
          </a:p>
          <a:p>
            <a:r>
              <a:rPr lang="en-US" sz="1400" dirty="0" smtClean="0"/>
              <a:t>Movie discovery sources &amp; algorithms (Queue, similar titles, genres, personalized genres…)</a:t>
            </a:r>
          </a:p>
          <a:p>
            <a:r>
              <a:rPr lang="en-US" sz="1400" dirty="0" smtClean="0"/>
              <a:t>Recommendation algorithms</a:t>
            </a:r>
          </a:p>
          <a:p>
            <a:r>
              <a:rPr lang="en-US" sz="1400" dirty="0" smtClean="0"/>
              <a:t>Movie list length, selection, &amp; quantity</a:t>
            </a:r>
          </a:p>
          <a:p>
            <a:r>
              <a:rPr lang="en-US" sz="1400" dirty="0" smtClean="0"/>
              <a:t>Website button placement, size &amp; behavior</a:t>
            </a:r>
            <a:endParaRPr lang="en-US" sz="1400" dirty="0"/>
          </a:p>
          <a:p>
            <a:r>
              <a:rPr lang="en-US" sz="1400" dirty="0"/>
              <a:t>Website page load </a:t>
            </a:r>
            <a:r>
              <a:rPr lang="en-US" sz="1400" dirty="0" smtClean="0"/>
              <a:t>time</a:t>
            </a:r>
          </a:p>
          <a:p>
            <a:r>
              <a:rPr lang="en-US" sz="1400" dirty="0" smtClean="0"/>
              <a:t>Box art size</a:t>
            </a:r>
          </a:p>
          <a:p>
            <a:r>
              <a:rPr lang="en-US" sz="1400" dirty="0" smtClean="0"/>
              <a:t>Link/button labels</a:t>
            </a:r>
          </a:p>
          <a:p>
            <a:r>
              <a:rPr lang="en-US" sz="1400" dirty="0" smtClean="0"/>
              <a:t>Streaming encoding quality</a:t>
            </a:r>
          </a:p>
          <a:p>
            <a:r>
              <a:rPr lang="en-US" sz="1400" dirty="0" smtClean="0"/>
              <a:t>Streaming startup time</a:t>
            </a:r>
          </a:p>
          <a:p>
            <a:r>
              <a:rPr lang="en-US" sz="1400" dirty="0" smtClean="0"/>
              <a:t>Sign-up design</a:t>
            </a:r>
          </a:p>
          <a:p>
            <a:r>
              <a:rPr lang="en-US" sz="1400" dirty="0" smtClean="0"/>
              <a:t>Sign-up wizard flow</a:t>
            </a:r>
          </a:p>
          <a:p>
            <a:r>
              <a:rPr lang="en-US" sz="1400" dirty="0" smtClean="0"/>
              <a:t>Almost every new feature</a:t>
            </a:r>
          </a:p>
          <a:p>
            <a:pPr marL="0" indent="0">
              <a:buNone/>
            </a:pPr>
            <a:r>
              <a:rPr lang="en-US" sz="1400" dirty="0" smtClean="0"/>
              <a:t>…And a lot of other stuff over the last 10 years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does Netflix test?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8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5000"/>
              </a:lnSpc>
            </a:pPr>
            <a:r>
              <a:rPr lang="en-US" sz="6600" dirty="0" smtClean="0"/>
              <a:t>How we </a:t>
            </a:r>
            <a:r>
              <a:rPr lang="en-US" sz="6700" dirty="0" smtClean="0"/>
              <a:t>support</a:t>
            </a:r>
            <a:r>
              <a:rPr lang="en-US" sz="6600" dirty="0" smtClean="0"/>
              <a:t> vast variation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just “very carefully”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</a:p>
          <a:p>
            <a:endParaRPr lang="en-US" dirty="0" smtClean="0"/>
          </a:p>
          <a:p>
            <a:r>
              <a:rPr lang="en-US" dirty="0" smtClean="0"/>
              <a:t>Dependency injection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Loose Coupling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04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91600" cy="889000"/>
          </a:xfrm>
        </p:spPr>
        <p:txBody>
          <a:bodyPr>
            <a:normAutofit/>
          </a:bodyPr>
          <a:lstStyle/>
          <a:p>
            <a:r>
              <a:rPr lang="en-US" b="1" dirty="0" smtClean="0"/>
              <a:t>Example: Special</a:t>
            </a:r>
            <a:endParaRPr lang="en-US" dirty="0"/>
          </a:p>
        </p:txBody>
      </p:sp>
      <p:pic>
        <p:nvPicPr>
          <p:cNvPr id="4" name="Picture 2" descr="C:\Users\mmccarthy\Pictures\TV UI screenshots\Special\Hierarchical menu - Adventur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02870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94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Which component handles the next keystroke?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&amp; where do we model navigation between components?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…And also, these components should be reusable between completely different UIs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 These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33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3600" dirty="0" smtClean="0"/>
              <a:t>Tight coupling</a:t>
            </a:r>
          </a:p>
          <a:p>
            <a:pPr>
              <a:spcAft>
                <a:spcPts val="0"/>
              </a:spcAft>
            </a:pPr>
            <a:endParaRPr lang="en-US" sz="3600" dirty="0" smtClean="0"/>
          </a:p>
          <a:p>
            <a:pPr>
              <a:spcAft>
                <a:spcPts val="0"/>
              </a:spcAft>
            </a:pPr>
            <a:r>
              <a:rPr lang="en-US" sz="3600" dirty="0" smtClean="0"/>
              <a:t>Mediator pattern</a:t>
            </a:r>
          </a:p>
          <a:p>
            <a:pPr>
              <a:spcAft>
                <a:spcPts val="0"/>
              </a:spcAft>
            </a:pPr>
            <a:endParaRPr lang="en-US" sz="3600" dirty="0" smtClean="0"/>
          </a:p>
          <a:p>
            <a:pPr>
              <a:spcAft>
                <a:spcPts val="0"/>
              </a:spcAft>
            </a:pPr>
            <a:r>
              <a:rPr lang="en-US" sz="3600" dirty="0" smtClean="0"/>
              <a:t>DOM focus &amp; events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 We’ve Tried &amp; Abandoned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01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States as the C in MVC</a:t>
            </a:r>
          </a:p>
          <a:p>
            <a:pPr lvl="1"/>
            <a:r>
              <a:rPr lang="en-US" sz="3600" dirty="0" smtClean="0"/>
              <a:t>Can drive state transitions</a:t>
            </a:r>
          </a:p>
          <a:p>
            <a:pPr lvl="1"/>
            <a:endParaRPr lang="en-US" sz="3600" dirty="0" smtClean="0"/>
          </a:p>
          <a:p>
            <a:r>
              <a:rPr lang="en-US" sz="3600" dirty="0" smtClean="0"/>
              <a:t>States are event handling contexts</a:t>
            </a:r>
          </a:p>
          <a:p>
            <a:pPr lvl="1"/>
            <a:r>
              <a:rPr lang="en-US" sz="3600" dirty="0" smtClean="0"/>
              <a:t>User input</a:t>
            </a:r>
          </a:p>
          <a:p>
            <a:pPr lvl="1"/>
            <a:r>
              <a:rPr lang="en-US" sz="3600" dirty="0"/>
              <a:t>P</a:t>
            </a:r>
            <a:r>
              <a:rPr lang="en-US" sz="3600" dirty="0" smtClean="0"/>
              <a:t>rogrammatic events</a:t>
            </a:r>
          </a:p>
          <a:p>
            <a:pPr lvl="1"/>
            <a:endParaRPr lang="en-US" sz="3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Solution: State Transition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0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47800" y="4419600"/>
            <a:ext cx="1447800" cy="14478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Results</a:t>
            </a:r>
          </a:p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447800" y="4419600"/>
            <a:ext cx="1447800" cy="14478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Results</a:t>
            </a:r>
          </a:p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  <p:pic>
        <p:nvPicPr>
          <p:cNvPr id="31" name="Picture 30" descr="Screen shot 2011-07-28 at 10.55.5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11" r="11250" b="7111"/>
          <a:stretch/>
        </p:blipFill>
        <p:spPr>
          <a:xfrm>
            <a:off x="3268432" y="3557016"/>
            <a:ext cx="5875568" cy="33009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47800" y="990600"/>
            <a:ext cx="1447800" cy="14478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Input</a:t>
            </a:r>
          </a:p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447800" y="990600"/>
            <a:ext cx="1447800" cy="14478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Input</a:t>
            </a:r>
          </a:p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447800" y="990600"/>
            <a:ext cx="1447800" cy="14478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Input</a:t>
            </a:r>
          </a:p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  <p:pic>
        <p:nvPicPr>
          <p:cNvPr id="8" name="Picture 7" descr="Screen shot 2011-07-28 at 10.53.14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507" y="2"/>
            <a:ext cx="5879335" cy="3295012"/>
          </a:xfrm>
          <a:prstGeom prst="rect">
            <a:avLst/>
          </a:prstGeom>
        </p:spPr>
      </p:pic>
      <p:pic>
        <p:nvPicPr>
          <p:cNvPr id="13" name="Picture 12" descr="Screen shot 2011-07-28 at 10.55.49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506" y="0"/>
            <a:ext cx="5897794" cy="3304242"/>
          </a:xfrm>
          <a:prstGeom prst="rect">
            <a:avLst/>
          </a:prstGeom>
        </p:spPr>
      </p:pic>
      <p:pic>
        <p:nvPicPr>
          <p:cNvPr id="14" name="Picture 13" descr="Screen shot 2011-07-28 at 10.55.51 P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506" y="0"/>
            <a:ext cx="5897794" cy="330424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6200" y="2438400"/>
            <a:ext cx="1981200" cy="19812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Compound</a:t>
            </a:r>
            <a:endParaRPr lang="en-US" dirty="0"/>
          </a:p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  <p:cxnSp>
        <p:nvCxnSpPr>
          <p:cNvPr id="10" name="Curved Connector 9"/>
          <p:cNvCxnSpPr>
            <a:cxnSpLocks noChangeAspect="1"/>
            <a:stCxn id="12" idx="1"/>
            <a:endCxn id="7" idx="2"/>
          </p:cNvCxnSpPr>
          <p:nvPr/>
        </p:nvCxnSpPr>
        <p:spPr>
          <a:xfrm rot="5400000" flipH="1" flipV="1">
            <a:off x="400050" y="1680790"/>
            <a:ext cx="1014040" cy="1081460"/>
          </a:xfrm>
          <a:prstGeom prst="curvedConnector2">
            <a:avLst/>
          </a:prstGeom>
          <a:ln w="50800">
            <a:prstDash val="sysDash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6200" y="2438400"/>
            <a:ext cx="1981200" cy="19812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Search Compound</a:t>
            </a:r>
            <a:endParaRPr lang="en-US" dirty="0"/>
          </a:p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  <p:pic>
        <p:nvPicPr>
          <p:cNvPr id="29" name="Picture 28" descr="Screen shot 2011-07-28 at 10.55.51 PM.png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110" r="11250" b="7333"/>
          <a:stretch/>
        </p:blipFill>
        <p:spPr>
          <a:xfrm>
            <a:off x="3246206" y="0"/>
            <a:ext cx="5897794" cy="3304242"/>
          </a:xfrm>
          <a:prstGeom prst="rect">
            <a:avLst/>
          </a:prstGeom>
        </p:spPr>
      </p:pic>
      <p:pic>
        <p:nvPicPr>
          <p:cNvPr id="30" name="Picture 29" descr="Screen shot 2011-07-28 at 10.55.55 PM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332" y="3557016"/>
            <a:ext cx="5875568" cy="3300984"/>
          </a:xfrm>
          <a:prstGeom prst="rect">
            <a:avLst/>
          </a:prstGeom>
        </p:spPr>
      </p:pic>
      <p:cxnSp>
        <p:nvCxnSpPr>
          <p:cNvPr id="32" name="Curved Connector 31"/>
          <p:cNvCxnSpPr>
            <a:cxnSpLocks noChangeAspect="1"/>
            <a:stCxn id="25" idx="3"/>
            <a:endCxn id="26" idx="2"/>
          </p:cNvCxnSpPr>
          <p:nvPr/>
        </p:nvCxnSpPr>
        <p:spPr>
          <a:xfrm rot="16200000" flipH="1">
            <a:off x="400050" y="4095750"/>
            <a:ext cx="1014040" cy="1081460"/>
          </a:xfrm>
          <a:prstGeom prst="curvedConnector2">
            <a:avLst/>
          </a:prstGeom>
          <a:ln w="50800">
            <a:prstDash val="sysDash"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6715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2" grpId="0" animBg="1"/>
      <p:bldP spid="22" grpId="1" animBg="1"/>
      <p:bldP spid="25" grpId="0" animBg="1"/>
      <p:bldP spid="2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AND MEMORY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uilding a lean, mean content browsing machine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371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 smtClean="0"/>
              <a:t>Webkit</a:t>
            </a:r>
            <a:r>
              <a:rPr lang="en-US" sz="6600" dirty="0" smtClean="0"/>
              <a:t> TV UI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what’s the big deal?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690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6243563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Single-page, long-lived application</a:t>
            </a:r>
          </a:p>
          <a:p>
            <a:endParaRPr lang="en-US" sz="2800" dirty="0" smtClean="0"/>
          </a:p>
          <a:p>
            <a:r>
              <a:rPr lang="en-US" sz="2800" dirty="0" smtClean="0"/>
              <a:t>High volume of data &amp; images</a:t>
            </a:r>
          </a:p>
          <a:p>
            <a:endParaRPr lang="en-US" sz="2800" dirty="0" smtClean="0"/>
          </a:p>
          <a:p>
            <a:r>
              <a:rPr lang="en-US" sz="2800" dirty="0" smtClean="0"/>
              <a:t>Require high performance</a:t>
            </a:r>
          </a:p>
          <a:p>
            <a:endParaRPr lang="en-US" sz="2800" dirty="0" smtClean="0"/>
          </a:p>
          <a:p>
            <a:r>
              <a:rPr lang="en-US" sz="2800" dirty="0" smtClean="0"/>
              <a:t>Range of device capabilities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 we worry?</a:t>
            </a:r>
            <a:endParaRPr lang="en-US" dirty="0"/>
          </a:p>
        </p:txBody>
      </p:sp>
      <p:pic>
        <p:nvPicPr>
          <p:cNvPr id="4" name="Picture 3" descr="Fil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768" y="2981075"/>
            <a:ext cx="2743200" cy="365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74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82396962_58276997f7_b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02620" y="-683383"/>
            <a:ext cx="5938761" cy="9144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Ecosystem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093611" y="1497004"/>
            <a:ext cx="1389946" cy="1060341"/>
          </a:xfrm>
          <a:prstGeom prst="ellipse">
            <a:avLst/>
          </a:prstGeom>
          <a:solidFill>
            <a:srgbClr val="3D802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137160" rtlCol="0" anchor="ctr">
            <a:spAutoFit/>
          </a:bodyPr>
          <a:lstStyle/>
          <a:p>
            <a:pPr algn="ctr"/>
            <a:r>
              <a:rPr lang="en-US" sz="1700" dirty="0" smtClean="0">
                <a:solidFill>
                  <a:srgbClr val="FFFFFF"/>
                </a:solidFill>
              </a:rPr>
              <a:t>Video Memory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030838" y="1583562"/>
            <a:ext cx="1389946" cy="714107"/>
          </a:xfrm>
          <a:prstGeom prst="ellipse">
            <a:avLst/>
          </a:prstGeom>
          <a:solidFill>
            <a:srgbClr val="3D802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137160" rtlCol="0" anchor="ctr">
            <a:spAutoFit/>
          </a:bodyPr>
          <a:lstStyle/>
          <a:p>
            <a:pPr algn="ctr"/>
            <a:r>
              <a:rPr lang="en-US" sz="1700" dirty="0" smtClean="0">
                <a:solidFill>
                  <a:srgbClr val="FFFFFF"/>
                </a:solidFill>
              </a:rPr>
              <a:t>CPU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851246" y="1583562"/>
            <a:ext cx="1389946" cy="714107"/>
          </a:xfrm>
          <a:prstGeom prst="ellipse">
            <a:avLst/>
          </a:prstGeom>
          <a:solidFill>
            <a:srgbClr val="3D802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137160" rtlCol="0" anchor="ctr">
            <a:spAutoFit/>
          </a:bodyPr>
          <a:lstStyle/>
          <a:p>
            <a:pPr algn="ctr"/>
            <a:r>
              <a:rPr lang="en-US" sz="1700" dirty="0" smtClean="0">
                <a:solidFill>
                  <a:srgbClr val="FFFFFF"/>
                </a:solidFill>
              </a:rPr>
              <a:t>GPU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022122" y="3306142"/>
            <a:ext cx="1389946" cy="1060341"/>
          </a:xfrm>
          <a:prstGeom prst="ellipse">
            <a:avLst/>
          </a:prstGeom>
          <a:solidFill>
            <a:srgbClr val="3D802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137160" rtlCol="0" anchor="ctr">
            <a:spAutoFit/>
          </a:bodyPr>
          <a:lstStyle/>
          <a:p>
            <a:pPr algn="ctr"/>
            <a:r>
              <a:rPr lang="en-US" sz="1700" dirty="0" smtClean="0">
                <a:solidFill>
                  <a:srgbClr val="FFFFFF"/>
                </a:solidFill>
              </a:rPr>
              <a:t>Main Memory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25811" y="3344777"/>
            <a:ext cx="2111023" cy="1103620"/>
          </a:xfrm>
          <a:prstGeom prst="ellipse">
            <a:avLst/>
          </a:prstGeom>
          <a:solidFill>
            <a:srgbClr val="3D8024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137160" rtlCol="0" anchor="ctr">
            <a:spAutoFit/>
          </a:bodyPr>
          <a:lstStyle/>
          <a:p>
            <a:pPr algn="ctr"/>
            <a:r>
              <a:rPr lang="en-US" sz="1700" dirty="0" smtClean="0">
                <a:solidFill>
                  <a:srgbClr val="FFFFFF"/>
                </a:solidFill>
              </a:rPr>
              <a:t>CPU Architecture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76072" y="5149015"/>
            <a:ext cx="1744132" cy="1103620"/>
          </a:xfrm>
          <a:prstGeom prst="ellipse">
            <a:avLst/>
          </a:prstGeom>
          <a:solidFill>
            <a:srgbClr val="3D802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137160" rtlCol="0" anchor="ctr">
            <a:spAutoFit/>
          </a:bodyPr>
          <a:lstStyle/>
          <a:p>
            <a:pPr algn="ctr"/>
            <a:r>
              <a:rPr lang="en-US" sz="1700" dirty="0" smtClean="0">
                <a:solidFill>
                  <a:srgbClr val="FFFFFF"/>
                </a:solidFill>
              </a:rPr>
              <a:t>Graphics driver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539292" y="5149015"/>
            <a:ext cx="1744132" cy="1103620"/>
          </a:xfrm>
          <a:prstGeom prst="ellipse">
            <a:avLst/>
          </a:prstGeom>
          <a:solidFill>
            <a:srgbClr val="3D802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137160" rtlCol="0" anchor="ctr">
            <a:spAutoFit/>
          </a:bodyPr>
          <a:lstStyle/>
          <a:p>
            <a:pPr algn="ctr"/>
            <a:r>
              <a:rPr lang="en-US" sz="1700" dirty="0" smtClean="0">
                <a:solidFill>
                  <a:srgbClr val="FFFFFF"/>
                </a:solidFill>
              </a:rPr>
              <a:t>Network stack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2853" y="5149015"/>
            <a:ext cx="1744132" cy="1103620"/>
          </a:xfrm>
          <a:prstGeom prst="ellipse">
            <a:avLst/>
          </a:prstGeom>
          <a:solidFill>
            <a:srgbClr val="3D802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137160" rtlCol="0" anchor="ctr">
            <a:spAutoFit/>
          </a:bodyPr>
          <a:lstStyle/>
          <a:p>
            <a:pPr algn="ctr"/>
            <a:r>
              <a:rPr lang="en-US" sz="1700" dirty="0" smtClean="0">
                <a:solidFill>
                  <a:srgbClr val="FFFFFF"/>
                </a:solidFill>
              </a:rPr>
              <a:t>Memory bus speed</a:t>
            </a: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Ecosystem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74729" y="4677717"/>
            <a:ext cx="19420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CPU: 3.2 GHz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GPU: 550 MHz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Memory: 512 MB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" name="Picture 18" descr="panqasonicDMP-BDT110-470x3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3733800"/>
            <a:ext cx="3060700" cy="22987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67400" y="3276600"/>
            <a:ext cx="3124200" cy="2049690"/>
            <a:chOff x="0" y="1625678"/>
            <a:chExt cx="3497449" cy="2133444"/>
          </a:xfrm>
        </p:grpSpPr>
        <p:sp>
          <p:nvSpPr>
            <p:cNvPr id="11" name="Rectangle 10"/>
            <p:cNvSpPr/>
            <p:nvPr/>
          </p:nvSpPr>
          <p:spPr>
            <a:xfrm>
              <a:off x="1607263" y="3257685"/>
              <a:ext cx="251135" cy="10045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95000"/>
                  <a:satMod val="105000"/>
                  <a:alpha val="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orange-lg-connected-tv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25678"/>
              <a:ext cx="3497449" cy="2133444"/>
            </a:xfrm>
            <a:prstGeom prst="rect">
              <a:avLst/>
            </a:prstGeom>
          </p:spPr>
        </p:pic>
      </p:grpSp>
      <p:pic>
        <p:nvPicPr>
          <p:cNvPr id="3" name="Picture 2" descr="PS398419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93" t="27630"/>
          <a:stretch/>
        </p:blipFill>
        <p:spPr>
          <a:xfrm>
            <a:off x="457200" y="1219200"/>
            <a:ext cx="3320538" cy="2304625"/>
          </a:xfrm>
          <a:prstGeom prst="rect">
            <a:avLst/>
          </a:prstGeom>
        </p:spPr>
      </p:pic>
      <p:pic>
        <p:nvPicPr>
          <p:cNvPr id="22" name="Picture 21" descr="wd-tv-live-hub_28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447800"/>
            <a:ext cx="2094553" cy="11438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27072" y="5638800"/>
            <a:ext cx="3889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CPU: </a:t>
            </a:r>
            <a:r>
              <a:rPr lang="de-DE" sz="2400" dirty="0" smtClean="0">
                <a:solidFill>
                  <a:srgbClr val="000000"/>
                </a:solidFill>
              </a:rPr>
              <a:t>600 </a:t>
            </a:r>
            <a:r>
              <a:rPr lang="de-DE" sz="2400" dirty="0">
                <a:solidFill>
                  <a:srgbClr val="000000"/>
                </a:solidFill>
              </a:rPr>
              <a:t>MHz </a:t>
            </a:r>
            <a:r>
              <a:rPr lang="de-DE" sz="24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de-DE" sz="2400" dirty="0" smtClean="0">
                <a:solidFill>
                  <a:srgbClr val="000000"/>
                </a:solidFill>
              </a:rPr>
              <a:t> 3.2 GHz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Memory: 88 MB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00"/>
                </a:solidFill>
              </a:rPr>
              <a:t> 512 MB</a:t>
            </a:r>
          </a:p>
        </p:txBody>
      </p:sp>
      <p:pic>
        <p:nvPicPr>
          <p:cNvPr id="4" name="Picture 3" descr="C:\Users\mmccarthy\Desktop\wii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600" y="2438400"/>
            <a:ext cx="1571199" cy="24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83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Budget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1850571"/>
            <a:ext cx="4605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Total Memory</a:t>
            </a:r>
          </a:p>
          <a:p>
            <a:pPr marL="285750" indent="-285750" algn="r">
              <a:buFontTx/>
              <a:buChar char="-"/>
            </a:pPr>
            <a:r>
              <a:rPr lang="en-US" sz="3200" dirty="0" smtClean="0"/>
              <a:t>Operating System</a:t>
            </a:r>
          </a:p>
          <a:p>
            <a:pPr marL="285750" indent="-285750" algn="r">
              <a:buFontTx/>
              <a:buChar char="-"/>
            </a:pPr>
            <a:r>
              <a:rPr lang="en-US" sz="3200" dirty="0" err="1" smtClean="0"/>
              <a:t>Webkit</a:t>
            </a:r>
            <a:endParaRPr lang="en-US" sz="3200" dirty="0" smtClean="0"/>
          </a:p>
          <a:p>
            <a:pPr marL="285750" indent="-285750" algn="r">
              <a:buFontTx/>
              <a:buChar char="-"/>
            </a:pPr>
            <a:r>
              <a:rPr lang="en-US" sz="3200" dirty="0" smtClean="0"/>
              <a:t>Netflix SDK</a:t>
            </a:r>
          </a:p>
          <a:p>
            <a:pPr marL="285750" indent="-285750" algn="r">
              <a:buFontTx/>
              <a:buChar char="-"/>
            </a:pPr>
            <a:r>
              <a:rPr lang="en-US" sz="3200" dirty="0" smtClean="0"/>
              <a:t>Network/Video Buffer</a:t>
            </a:r>
          </a:p>
          <a:p>
            <a:pPr marL="285750" indent="-285750" algn="r">
              <a:buFontTx/>
              <a:buChar char="-"/>
            </a:pPr>
            <a:endParaRPr lang="en-US" sz="3200" dirty="0"/>
          </a:p>
          <a:p>
            <a:pPr algn="r"/>
            <a:r>
              <a:rPr lang="en-US" sz="3200" dirty="0" smtClean="0"/>
              <a:t>UI Budget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26937" y="4570966"/>
            <a:ext cx="3144762" cy="120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22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712201" y="19823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US" kern="1200" dirty="0" smtClean="0">
                <a:solidFill>
                  <a:srgbClr val="FFFFFF"/>
                </a:solidFill>
                <a:effectLst/>
                <a:ea typeface="+mn-ea"/>
                <a:cs typeface="+mn-cs"/>
              </a:rPr>
              <a:t>Progressive enhancement</a:t>
            </a:r>
            <a:endParaRPr lang="en-US" dirty="0" smtClean="0">
              <a:solidFill>
                <a:srgbClr val="FFFFFF"/>
              </a:solidFill>
              <a:effectLst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603500" y="1714500"/>
            <a:ext cx="571500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" y="2554111"/>
            <a:ext cx="1928733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Animations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Request throttling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Cache sizes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Data pre-fetching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03500" y="2554111"/>
            <a:ext cx="150079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None enabled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5 concurrent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Small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Delayed,</a:t>
            </a:r>
          </a:p>
          <a:p>
            <a:r>
              <a:rPr lang="en-US" dirty="0" smtClean="0"/>
              <a:t>Small batches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11522" y="2554111"/>
            <a:ext cx="156210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enabled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20 concurrent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Large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Frequent,</a:t>
            </a:r>
          </a:p>
          <a:p>
            <a:r>
              <a:rPr lang="en-US" dirty="0" smtClean="0"/>
              <a:t>Larger batches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03500" y="1795046"/>
            <a:ext cx="971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Baseline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1522" y="1795046"/>
            <a:ext cx="1108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Enhanced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7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810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r>
              <a:rPr lang="en-US" sz="2800" b="1" dirty="0" smtClean="0"/>
              <a:t>0.1 second: </a:t>
            </a:r>
            <a:r>
              <a:rPr lang="en-US" sz="2800" dirty="0" smtClean="0"/>
              <a:t>Feeling of instantaneous response</a:t>
            </a:r>
          </a:p>
          <a:p>
            <a:pPr marL="0" indent="0">
              <a:buNone/>
            </a:pPr>
            <a:endParaRPr lang="en-US" sz="2800" b="1" dirty="0" smtClean="0"/>
          </a:p>
          <a:p>
            <a:pPr marL="0" indent="0">
              <a:buNone/>
            </a:pPr>
            <a:r>
              <a:rPr lang="en-US" sz="2800" b="1" dirty="0" smtClean="0"/>
              <a:t>1.0 second: </a:t>
            </a:r>
            <a:r>
              <a:rPr lang="en-US" sz="2800" dirty="0" smtClean="0"/>
              <a:t>Keeps flow </a:t>
            </a:r>
            <a:r>
              <a:rPr lang="en-US" sz="2800" dirty="0"/>
              <a:t>of thought </a:t>
            </a:r>
            <a:r>
              <a:rPr lang="en-US" sz="2800" dirty="0" smtClean="0"/>
              <a:t>seamless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/>
              <a:t>10 seconds:</a:t>
            </a:r>
            <a:r>
              <a:rPr lang="en-US" sz="2800" b="1" dirty="0"/>
              <a:t> </a:t>
            </a:r>
            <a:r>
              <a:rPr lang="en-US" sz="2800" dirty="0" smtClean="0"/>
              <a:t>Keeps the user’s attention</a:t>
            </a:r>
            <a:endParaRPr lang="en-US" sz="28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6400800"/>
            <a:ext cx="4087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Nielsen 2010, 1993;</a:t>
            </a:r>
            <a:r>
              <a:rPr lang="da-DK" sz="1400" dirty="0"/>
              <a:t> Miller 1968; Card et al. 1991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33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Provide immediate feedback on user input</a:t>
            </a:r>
          </a:p>
          <a:p>
            <a:endParaRPr lang="en-US" sz="2800" dirty="0" smtClean="0"/>
          </a:p>
          <a:p>
            <a:r>
              <a:rPr lang="en-US" sz="2800" dirty="0"/>
              <a:t>Split up long running </a:t>
            </a:r>
            <a:r>
              <a:rPr lang="en-US" sz="2800" dirty="0" smtClean="0"/>
              <a:t>process</a:t>
            </a:r>
          </a:p>
          <a:p>
            <a:endParaRPr lang="en-US" sz="2800" dirty="0"/>
          </a:p>
          <a:p>
            <a:r>
              <a:rPr lang="en-US" sz="2800" dirty="0"/>
              <a:t>Mask </a:t>
            </a:r>
            <a:r>
              <a:rPr lang="en-US" sz="2800" dirty="0" smtClean="0"/>
              <a:t>and </a:t>
            </a:r>
            <a:r>
              <a:rPr lang="en-US" sz="2800" dirty="0"/>
              <a:t>reduce perceived wait </a:t>
            </a:r>
            <a:r>
              <a:rPr lang="en-US" sz="2800" dirty="0" smtClean="0"/>
              <a:t>times</a:t>
            </a:r>
          </a:p>
          <a:p>
            <a:endParaRPr lang="en-US" sz="2800" dirty="0"/>
          </a:p>
          <a:p>
            <a:r>
              <a:rPr lang="en-US" sz="2800" dirty="0"/>
              <a:t>Background work and anticipate common requests</a:t>
            </a: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Improve Responsiveness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09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Wait until the user settles for expensive operations or paints</a:t>
            </a:r>
          </a:p>
          <a:p>
            <a:endParaRPr lang="en-US" dirty="0" smtClean="0"/>
          </a:p>
          <a:p>
            <a:r>
              <a:rPr lang="en-US" dirty="0" smtClean="0"/>
              <a:t>Avoid DOM changes at the beginning of / during animations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Tune delays to find the sweet spot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Improve Responsiveness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48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07-19 at 10.09.36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068031" y="1567485"/>
            <a:ext cx="7013446" cy="3807002"/>
          </a:xfrm>
          <a:prstGeom prst="rect">
            <a:avLst/>
          </a:prstGeom>
        </p:spPr>
      </p:pic>
      <p:pic>
        <p:nvPicPr>
          <p:cNvPr id="8" name="Picture 7" descr="Screen shot 2011-07-19 at 10.08.11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75" y="2624310"/>
            <a:ext cx="5055821" cy="1484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Provide </a:t>
            </a:r>
            <a:r>
              <a:rPr lang="en-US" dirty="0" smtClean="0"/>
              <a:t>Visual Cues</a:t>
            </a:r>
            <a:endParaRPr lang="en-US" dirty="0"/>
          </a:p>
        </p:txBody>
      </p:sp>
      <p:pic>
        <p:nvPicPr>
          <p:cNvPr id="9" name="Picture 8" descr="Screen shot 2011-07-19 at 10.08.11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031" y="1979886"/>
            <a:ext cx="5055821" cy="510536"/>
          </a:xfrm>
          <a:prstGeom prst="rect">
            <a:avLst/>
          </a:prstGeom>
        </p:spPr>
      </p:pic>
      <p:pic>
        <p:nvPicPr>
          <p:cNvPr id="10" name="Picture 9" descr="Screen shot 2011-07-19 at 10.08.11 PM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031" y="4251280"/>
            <a:ext cx="5055821" cy="1123206"/>
          </a:xfrm>
          <a:prstGeom prst="rect">
            <a:avLst/>
          </a:prstGeom>
        </p:spPr>
      </p:pic>
      <p:pic>
        <p:nvPicPr>
          <p:cNvPr id="4" name="Picture 3" descr="Screen shot 2011-07-29 at 2.17.56 A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6681" y="2104402"/>
            <a:ext cx="1948296" cy="3209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76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723195" y="3408802"/>
            <a:ext cx="2497667" cy="4147696"/>
            <a:chOff x="723195" y="3408802"/>
            <a:chExt cx="2497667" cy="4147696"/>
          </a:xfrm>
        </p:grpSpPr>
        <p:sp>
          <p:nvSpPr>
            <p:cNvPr id="14" name="Rectangle 13"/>
            <p:cNvSpPr/>
            <p:nvPr/>
          </p:nvSpPr>
          <p:spPr>
            <a:xfrm>
              <a:off x="723195" y="5274511"/>
              <a:ext cx="2497667" cy="4162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4</a:t>
              </a:r>
              <a:endParaRPr lang="en-US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3195" y="4652608"/>
              <a:ext cx="2497667" cy="4162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3</a:t>
              </a:r>
              <a:endParaRPr lang="en-US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23195" y="4030705"/>
              <a:ext cx="2497667" cy="4162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2</a:t>
              </a:r>
              <a:endParaRPr lang="en-US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23195" y="3408802"/>
              <a:ext cx="2497667" cy="4162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1</a:t>
              </a:r>
              <a:endParaRPr lang="en-US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3195" y="5896414"/>
              <a:ext cx="2497667" cy="4162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5</a:t>
              </a:r>
              <a:endParaRPr lang="en-US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3195" y="6518317"/>
              <a:ext cx="2497667" cy="4162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6</a:t>
              </a:r>
              <a:endParaRPr lang="en-US" b="1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3195" y="7140220"/>
              <a:ext cx="2497667" cy="4162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7</a:t>
              </a:r>
              <a:endParaRPr lang="en-US" b="1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3445" y="1600200"/>
            <a:ext cx="46933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Naïve implementation</a:t>
            </a:r>
          </a:p>
          <a:p>
            <a:r>
              <a:rPr lang="en-US" sz="2000" dirty="0" smtClean="0"/>
              <a:t>Progressively inserted new DOM nodes</a:t>
            </a:r>
          </a:p>
          <a:p>
            <a:r>
              <a:rPr lang="en-US" sz="2000" dirty="0" smtClean="0"/>
              <a:t>Animated very large DOM parent</a:t>
            </a:r>
          </a:p>
          <a:p>
            <a:r>
              <a:rPr lang="en-US" sz="2000" dirty="0" smtClean="0"/>
              <a:t>Height ever-growing of DOM parent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Bad: Performance degraded as you scrolled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15056" y="3472493"/>
            <a:ext cx="2913944" cy="150872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Evolution: Scrolling Rows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0" y="5842000"/>
            <a:ext cx="4437944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38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5E-6 -0.26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2’ UI vs. 10’ UI</a:t>
            </a:r>
            <a:endParaRPr lang="en-US" dirty="0"/>
          </a:p>
        </p:txBody>
      </p:sp>
      <p:pic>
        <p:nvPicPr>
          <p:cNvPr id="6" name="Picture 5" descr="fami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1120" y="4139300"/>
            <a:ext cx="2413900" cy="2413900"/>
          </a:xfrm>
          <a:prstGeom prst="rect">
            <a:avLst/>
          </a:prstGeom>
        </p:spPr>
      </p:pic>
      <p:pic>
        <p:nvPicPr>
          <p:cNvPr id="7" name="Picture 6" descr="person_comput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1120" y="1143000"/>
            <a:ext cx="2413900" cy="2413900"/>
          </a:xfrm>
          <a:prstGeom prst="rect">
            <a:avLst/>
          </a:prstGeom>
        </p:spPr>
      </p:pic>
      <p:pic>
        <p:nvPicPr>
          <p:cNvPr id="8" name="Picture 7" descr="rok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1200" y="4139300"/>
            <a:ext cx="2413900" cy="2413900"/>
          </a:xfrm>
          <a:prstGeom prst="rect">
            <a:avLst/>
          </a:prstGeom>
        </p:spPr>
      </p:pic>
      <p:pic>
        <p:nvPicPr>
          <p:cNvPr id="10" name="Picture 9" descr="keyboar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1200" y="1143000"/>
            <a:ext cx="2413900" cy="241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057562"/>
            <a:ext cx="239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2’ UI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053862"/>
            <a:ext cx="239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10’ UI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4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23195" y="5155976"/>
            <a:ext cx="2497667" cy="416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3195" y="5155976"/>
            <a:ext cx="2497667" cy="416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723195" y="5155976"/>
            <a:ext cx="2497667" cy="416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723195" y="4512463"/>
            <a:ext cx="2497667" cy="416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723195" y="2646754"/>
            <a:ext cx="2497667" cy="416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723195" y="3268657"/>
            <a:ext cx="2497667" cy="416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723195" y="3890560"/>
            <a:ext cx="2497667" cy="416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3445" y="1600200"/>
            <a:ext cx="469335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Optimized implementation</a:t>
            </a:r>
          </a:p>
          <a:p>
            <a:r>
              <a:rPr lang="en-US" sz="2000" dirty="0"/>
              <a:t>Recycle DOM nodes</a:t>
            </a:r>
          </a:p>
          <a:p>
            <a:r>
              <a:rPr lang="en-US" sz="2000" dirty="0"/>
              <a:t>Animate each row individually</a:t>
            </a:r>
          </a:p>
          <a:p>
            <a:r>
              <a:rPr lang="en-US" sz="2000" dirty="0"/>
              <a:t>Delaying modifying row until comes into viewport or the user </a:t>
            </a:r>
            <a:r>
              <a:rPr lang="en-US" sz="2000" dirty="0" smtClean="0"/>
              <a:t>settles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Good: Performance consistent regardless of location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Evolution: Scrolling Rows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5056" y="2710445"/>
            <a:ext cx="2913944" cy="150872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80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5E-6 -0.09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5E-6 -0.09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5E-6 -0.090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5E-6 -0.090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5E-6 -0.09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9074 L 5E-6 -0.18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9074 L 5E-6 -0.181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9075 L 5E-6 -0.181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9375 L 5E-6 -0.184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23 L 5E-6 -0.0937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18148 L 5E-6 -0.272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18149 L 5E-6 -0.272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18449 L 5E-6 -0.27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9375 L 5E-6 -0.184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3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5E-6 -0.0937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19" grpId="0" animBg="1"/>
      <p:bldP spid="19" grpId="1" animBg="1"/>
      <p:bldP spid="19" grpId="2" animBg="1"/>
      <p:bldP spid="18" grpId="0" animBg="1"/>
      <p:bldP spid="18" grpId="1" animBg="1"/>
      <p:bldP spid="18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6" grpId="0" animBg="1"/>
      <p:bldP spid="16" grpId="1" animBg="1"/>
      <p:bldP spid="16" grpId="2" animBg="1"/>
      <p:bldP spid="15" grpId="0" animBg="1"/>
      <p:bldP spid="15" grpId="1" animBg="1"/>
      <p:bldP spid="15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(CPU) = slower</a:t>
            </a:r>
            <a:br>
              <a:rPr lang="en-US" dirty="0" smtClean="0"/>
            </a:br>
            <a:r>
              <a:rPr lang="en-US" dirty="0" smtClean="0"/>
              <a:t>Hardware (GPU) = faster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CSS gradients, </a:t>
            </a:r>
            <a:r>
              <a:rPr lang="en-US" dirty="0" err="1" smtClean="0"/>
              <a:t>boxshot</a:t>
            </a:r>
            <a:r>
              <a:rPr lang="en-US" dirty="0" smtClean="0"/>
              <a:t> shadows</a:t>
            </a:r>
          </a:p>
          <a:p>
            <a:pPr lvl="1"/>
            <a:r>
              <a:rPr lang="en-US" dirty="0" smtClean="0"/>
              <a:t>Use images instead</a:t>
            </a:r>
          </a:p>
          <a:p>
            <a:endParaRPr lang="en-US" dirty="0"/>
          </a:p>
          <a:p>
            <a:r>
              <a:rPr lang="en-US" dirty="0" smtClean="0"/>
              <a:t>Example: Full-screen CSS radial gradient</a:t>
            </a:r>
          </a:p>
          <a:p>
            <a:pPr lvl="1"/>
            <a:r>
              <a:rPr lang="en-US" dirty="0" smtClean="0"/>
              <a:t>Paints were 13 times faster without it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CSS = Software</a:t>
            </a:r>
            <a:br>
              <a:rPr lang="en-US" sz="2400" dirty="0" smtClean="0"/>
            </a:br>
            <a:r>
              <a:rPr lang="en-US" sz="2400" dirty="0" smtClean="0"/>
              <a:t>Image = Hardware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934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Eliminate paints</a:t>
            </a:r>
            <a:endParaRPr lang="en-US" dirty="0"/>
          </a:p>
        </p:txBody>
      </p:sp>
      <p:pic>
        <p:nvPicPr>
          <p:cNvPr id="4" name="Picture 3" descr="timeline_recor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600200"/>
            <a:ext cx="8915400" cy="43940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971800" y="3429000"/>
            <a:ext cx="6019800" cy="3048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19600" y="5562600"/>
            <a:ext cx="1066800" cy="381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5486400"/>
            <a:ext cx="609600" cy="533400"/>
          </a:xfrm>
          <a:prstGeom prst="rect">
            <a:avLst/>
          </a:prstGeom>
          <a:noFill/>
          <a:ln w="635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4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Enables GPU acceleration of compositing parts of the page</a:t>
            </a:r>
          </a:p>
          <a:p>
            <a:endParaRPr lang="en-US" dirty="0" smtClean="0"/>
          </a:p>
          <a:p>
            <a:r>
              <a:rPr lang="en-US" dirty="0" smtClean="0"/>
              <a:t>Greatly benefits CSS animations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Accelerated Compositing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4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DOM Tree -&gt; Render Tree -&gt; </a:t>
            </a:r>
            <a:r>
              <a:rPr lang="en-US" dirty="0" err="1" smtClean="0"/>
              <a:t>RenderLayer</a:t>
            </a:r>
            <a:r>
              <a:rPr lang="en-US" dirty="0" smtClean="0"/>
              <a:t> Tree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Software path</a:t>
            </a:r>
          </a:p>
          <a:p>
            <a:r>
              <a:rPr lang="en-US" dirty="0" smtClean="0"/>
              <a:t>Changes </a:t>
            </a:r>
            <a:r>
              <a:rPr lang="en-US" dirty="0"/>
              <a:t>to a render layer require repainting all overlapping </a:t>
            </a:r>
            <a:r>
              <a:rPr lang="en-US" dirty="0" smtClean="0"/>
              <a:t>layers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Hardware path</a:t>
            </a:r>
          </a:p>
          <a:p>
            <a:r>
              <a:rPr lang="en-US" dirty="0" smtClean="0"/>
              <a:t>Some render layers paint to their own backing surface (compositing layer)</a:t>
            </a:r>
            <a:endParaRPr lang="en-US" dirty="0"/>
          </a:p>
          <a:p>
            <a:r>
              <a:rPr lang="en-US" dirty="0"/>
              <a:t>Changes </a:t>
            </a:r>
            <a:r>
              <a:rPr lang="en-US" dirty="0" smtClean="0"/>
              <a:t>to </a:t>
            </a:r>
            <a:r>
              <a:rPr lang="en-US" dirty="0"/>
              <a:t>a layer only repaint </a:t>
            </a:r>
            <a:r>
              <a:rPr lang="en-US" dirty="0" smtClean="0"/>
              <a:t>the contents of that layer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Accelerated Compositing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35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3D transforms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r>
              <a:rPr lang="en-US" sz="2800" dirty="0" smtClean="0"/>
              <a:t>Opacity changes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Accidental</a:t>
            </a:r>
          </a:p>
          <a:p>
            <a:pPr lvl="1"/>
            <a:r>
              <a:rPr lang="en-US" sz="2800" dirty="0" smtClean="0"/>
              <a:t>Overlapping a layer</a:t>
            </a:r>
          </a:p>
          <a:p>
            <a:pPr lvl="1"/>
            <a:r>
              <a:rPr lang="en-US" sz="2800" dirty="0" smtClean="0"/>
              <a:t>Render engine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Several </a:t>
            </a:r>
            <a:r>
              <a:rPr lang="en-US" dirty="0" smtClean="0"/>
              <a:t>ways to create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5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Safe CSS properties</a:t>
            </a:r>
          </a:p>
          <a:p>
            <a:pPr lvl="1"/>
            <a:r>
              <a:rPr lang="en-US" dirty="0" smtClean="0"/>
              <a:t>Transforms</a:t>
            </a:r>
          </a:p>
          <a:p>
            <a:pPr lvl="1"/>
            <a:r>
              <a:rPr lang="en-US" dirty="0" smtClean="0"/>
              <a:t>Opacity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Un-safe</a:t>
            </a:r>
          </a:p>
          <a:p>
            <a:pPr lvl="1"/>
            <a:r>
              <a:rPr lang="en-US" dirty="0" smtClean="0"/>
              <a:t>Any other CSS properties</a:t>
            </a:r>
          </a:p>
          <a:p>
            <a:pPr lvl="1"/>
            <a:r>
              <a:rPr lang="en-US" dirty="0" smtClean="0"/>
              <a:t>DOM manipulation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8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Keep layers small</a:t>
            </a:r>
          </a:p>
          <a:p>
            <a:pPr lvl="1"/>
            <a:r>
              <a:rPr lang="en-US" dirty="0" smtClean="0"/>
              <a:t>Don’t inadvertently create gigantic layers</a:t>
            </a:r>
          </a:p>
          <a:p>
            <a:pPr lvl="1"/>
            <a:r>
              <a:rPr lang="en-US" dirty="0" smtClean="0"/>
              <a:t>Memory consumption = width x height x 4 (bit depth)</a:t>
            </a:r>
          </a:p>
          <a:p>
            <a:endParaRPr lang="en-US" dirty="0" smtClean="0"/>
          </a:p>
          <a:p>
            <a:r>
              <a:rPr lang="en-US" dirty="0" smtClean="0"/>
              <a:t>Animate smaller areas rather than large parts of the </a:t>
            </a:r>
            <a:r>
              <a:rPr lang="en-US" dirty="0" smtClean="0"/>
              <a:t>screen</a:t>
            </a:r>
          </a:p>
          <a:p>
            <a:endParaRPr lang="en-US" dirty="0"/>
          </a:p>
          <a:p>
            <a:r>
              <a:rPr lang="en-US" dirty="0" smtClean="0"/>
              <a:t>Trial and error, testing important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4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7-22 at 7.46.14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" t="12857" r="9656" b="6931"/>
          <a:stretch/>
        </p:blipFill>
        <p:spPr>
          <a:xfrm>
            <a:off x="508000" y="1626801"/>
            <a:ext cx="8128000" cy="4584095"/>
          </a:xfrm>
          <a:prstGeom prst="rect">
            <a:avLst/>
          </a:prstGeom>
        </p:spPr>
      </p:pic>
      <p:pic>
        <p:nvPicPr>
          <p:cNvPr id="4" name="Picture 3" descr="Screen shot 2011-07-22 at 7.58.59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5" t="13069" r="9656" b="7143"/>
          <a:stretch/>
        </p:blipFill>
        <p:spPr>
          <a:xfrm>
            <a:off x="508000" y="1638896"/>
            <a:ext cx="8128000" cy="4559906"/>
          </a:xfrm>
          <a:prstGeom prst="rect">
            <a:avLst/>
          </a:prstGeom>
        </p:spPr>
      </p:pic>
      <p:pic>
        <p:nvPicPr>
          <p:cNvPr id="5" name="Picture 4" descr="Screen shot 2011-07-22 at 7.59.13 A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7" t="13069" r="9657" b="7143"/>
          <a:stretch/>
        </p:blipFill>
        <p:spPr>
          <a:xfrm>
            <a:off x="520094" y="1638895"/>
            <a:ext cx="8115906" cy="45599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 Compositing Borders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59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xfiles\share\mmccarthy\Presentations\20110729 OSCON\images\boxee-box-20100720-1349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566" y="1219200"/>
            <a:ext cx="2839234" cy="198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mmccarthy\Desktop\rev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7701" y="3733800"/>
            <a:ext cx="3074024" cy="196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Netflix </a:t>
            </a:r>
            <a:r>
              <a:rPr lang="en-US" dirty="0" err="1" smtClean="0"/>
              <a:t>Webkit</a:t>
            </a:r>
            <a:r>
              <a:rPr lang="en-US" dirty="0" smtClean="0"/>
              <a:t> TV UI devices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91679" y="5791200"/>
            <a:ext cx="454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…and many more</a:t>
            </a:r>
            <a:endParaRPr lang="en-US" sz="2800" dirty="0"/>
          </a:p>
        </p:txBody>
      </p:sp>
      <p:pic>
        <p:nvPicPr>
          <p:cNvPr id="27654" name="Picture 6" descr="\\xfiles\share\mmccarthy\Presentations\20110729 OSCON\images\NSX32GT1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24200" y="238125"/>
            <a:ext cx="683895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mmccarthy\Desktop\wi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273611"/>
            <a:ext cx="4267200" cy="298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mmccarthy\Desktop\PS39841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57575" y="2030412"/>
            <a:ext cx="8415662" cy="477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37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Avoid unbounded growth</a:t>
            </a:r>
          </a:p>
          <a:p>
            <a:endParaRPr lang="en-US" dirty="0" smtClean="0"/>
          </a:p>
          <a:p>
            <a:r>
              <a:rPr lang="en-US" dirty="0" smtClean="0"/>
              <a:t>Minimize the number of throwaway objects</a:t>
            </a:r>
          </a:p>
          <a:p>
            <a:endParaRPr lang="en-US" dirty="0" smtClean="0"/>
          </a:p>
          <a:p>
            <a:r>
              <a:rPr lang="en-US" dirty="0" smtClean="0"/>
              <a:t>Use closures sparingly &amp; only where necessary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Dynamically load and unload code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45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was led to believe there would be flying cars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54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 McCarthy – </a:t>
            </a:r>
            <a:r>
              <a:rPr lang="en-US" dirty="0" smtClean="0">
                <a:hlinkClick r:id="rId3"/>
              </a:rPr>
              <a:t>mmccarthy@netflix.com</a:t>
            </a:r>
            <a:r>
              <a:rPr lang="en-US" dirty="0"/>
              <a:t> – </a:t>
            </a:r>
            <a:r>
              <a:rPr lang="en-US" dirty="0" smtClean="0"/>
              <a:t>@dnl2ba</a:t>
            </a:r>
          </a:p>
          <a:p>
            <a:r>
              <a:rPr lang="en-US" dirty="0" smtClean="0"/>
              <a:t>Kim Trott – </a:t>
            </a:r>
            <a:r>
              <a:rPr lang="en-US" dirty="0" smtClean="0">
                <a:hlinkClick r:id="rId4"/>
              </a:rPr>
              <a:t>ktrott@netflix.com</a:t>
            </a:r>
            <a:r>
              <a:rPr lang="en-US" dirty="0" smtClean="0"/>
              <a:t> </a:t>
            </a:r>
            <a:r>
              <a:rPr lang="en-US" dirty="0"/>
              <a:t>–</a:t>
            </a:r>
            <a:r>
              <a:rPr lang="en-US" dirty="0" smtClean="0"/>
              <a:t> @ktrott00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58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C:\Users\mmccarthy\Desktop\Opera O 1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775" y="1432162"/>
            <a:ext cx="19240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mmccarthy\Desktop\FileInternet Explorer 7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2508487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mmccarthy\Desktop\FileApple Safar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651362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Users\mmccarthy\Desktop\FileWebkit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3260963"/>
            <a:ext cx="2843979" cy="23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C:\Users\mmccarthy\Desktop\Internet_Explorer_logo_ol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032487"/>
            <a:ext cx="762000" cy="762000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mmccarthy\Desktop\logo-only s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3797418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304800" y="5791200"/>
            <a:ext cx="4267200" cy="914400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latin typeface="+mn-lt"/>
              </a:rPr>
              <a:t>I’m an open web.</a:t>
            </a:r>
            <a:endParaRPr lang="en-US" sz="2800" b="0" dirty="0">
              <a:latin typeface="+mn-lt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648200" y="5791200"/>
            <a:ext cx="4267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I’m a </a:t>
            </a:r>
            <a:r>
              <a:rPr lang="en-US" sz="2800" dirty="0" err="1" smtClean="0">
                <a:latin typeface="+mn-lt"/>
              </a:rPr>
              <a:t>WebKit</a:t>
            </a:r>
            <a:r>
              <a:rPr lang="en-US" sz="2800" dirty="0" smtClean="0"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6200" y="0"/>
            <a:ext cx="89916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9pPr>
          </a:lstStyle>
          <a:p>
            <a:r>
              <a:rPr lang="en-US" dirty="0" smtClean="0"/>
              <a:t>User Agent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79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Why Web?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did think this 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73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Updates</a:t>
            </a:r>
            <a:endParaRPr lang="en-US" dirty="0"/>
          </a:p>
        </p:txBody>
      </p:sp>
      <p:pic>
        <p:nvPicPr>
          <p:cNvPr id="6" name="Picture 5" descr="launch_c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905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Technology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47253" y="990600"/>
            <a:ext cx="6953747" cy="5867400"/>
            <a:chOff x="-9525" y="-63500"/>
            <a:chExt cx="9153525" cy="7723519"/>
          </a:xfrm>
        </p:grpSpPr>
        <p:pic>
          <p:nvPicPr>
            <p:cNvPr id="5" name="Picture 4" descr="C:\Users\mmccarthy\Desktop\4167385353_75eaea06b5_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25" y="-63500"/>
              <a:ext cx="9153525" cy="772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mmccarthy\Desktop\HTML5_Logo_5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0"/>
              <a:ext cx="2057400" cy="205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40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7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4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0.8|0.5|0.7|0.7|1|0.8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5|0.5|0.4"/>
</p:tagLst>
</file>

<file path=ppt/theme/theme1.xml><?xml version="1.0" encoding="utf-8"?>
<a:theme xmlns:a="http://schemas.openxmlformats.org/drawingml/2006/main" name="McCarthy 10ftUI theme">
  <a:themeElements>
    <a:clrScheme name="Netflix-mmccarthy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0B0F0"/>
      </a:accent1>
      <a:accent2>
        <a:srgbClr val="0070C0"/>
      </a:accent2>
      <a:accent3>
        <a:srgbClr val="00BF00"/>
      </a:accent3>
      <a:accent4>
        <a:srgbClr val="BF0000"/>
      </a:accent4>
      <a:accent5>
        <a:srgbClr val="FFFF00"/>
      </a:accent5>
      <a:accent6>
        <a:srgbClr val="00FFFF"/>
      </a:accent6>
      <a:hlink>
        <a:srgbClr val="40AFFF"/>
      </a:hlink>
      <a:folHlink>
        <a:srgbClr val="40AFFF"/>
      </a:folHlink>
    </a:clrScheme>
    <a:fontScheme name="Netflix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etflix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flix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flix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flix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flix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flix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flix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26081</TotalTime>
  <Words>4302</Words>
  <Application>Microsoft Macintosh PowerPoint</Application>
  <PresentationFormat>On-screen Show (4:3)</PresentationFormat>
  <Paragraphs>738</Paragraphs>
  <Slides>52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McCarthy 10ftUI theme</vt:lpstr>
      <vt:lpstr>Netflix Webkit-Based UI for TV Devices</vt:lpstr>
      <vt:lpstr>Topics</vt:lpstr>
      <vt:lpstr>Webkit TV UI</vt:lpstr>
      <vt:lpstr>2’ UI vs. 10’ UI</vt:lpstr>
      <vt:lpstr>Some Netflix Webkit TV UI devices</vt:lpstr>
      <vt:lpstr>I’m an open web.</vt:lpstr>
      <vt:lpstr>Why Web?</vt:lpstr>
      <vt:lpstr>Dynamic Updates</vt:lpstr>
      <vt:lpstr>Common Technology</vt:lpstr>
      <vt:lpstr>Dynamically Add Locale Support</vt:lpstr>
      <vt:lpstr>A/B Testing</vt:lpstr>
      <vt:lpstr>A/B testing</vt:lpstr>
      <vt:lpstr>PowerPoint Presentation</vt:lpstr>
      <vt:lpstr>Little Iteration in Native UI</vt:lpstr>
      <vt:lpstr>Rapid Iteration in Web UI</vt:lpstr>
      <vt:lpstr>PowerPoint Presentation</vt:lpstr>
      <vt:lpstr>PowerPoint Presentation</vt:lpstr>
      <vt:lpstr>Core Metrics</vt:lpstr>
      <vt:lpstr>Which UI led to the most streaming?</vt:lpstr>
      <vt:lpstr>Secondary Metrics</vt:lpstr>
      <vt:lpstr>What else does Netflix test?</vt:lpstr>
      <vt:lpstr>How we support vast variation</vt:lpstr>
      <vt:lpstr>Loose Coupling</vt:lpstr>
      <vt:lpstr>Example: Special</vt:lpstr>
      <vt:lpstr>Solve These</vt:lpstr>
      <vt:lpstr>Solutions We’ve Tried &amp; Abandoned</vt:lpstr>
      <vt:lpstr>Current Solution: State Transition System</vt:lpstr>
      <vt:lpstr>PowerPoint Presentation</vt:lpstr>
      <vt:lpstr>PERFORMANCE AND MEMORY</vt:lpstr>
      <vt:lpstr>Why do we worry?</vt:lpstr>
      <vt:lpstr>Device Ecosystem</vt:lpstr>
      <vt:lpstr>Device Ecosystem</vt:lpstr>
      <vt:lpstr>Memory Budget</vt:lpstr>
      <vt:lpstr>Progressive enhancement</vt:lpstr>
      <vt:lpstr>Perceived Performance</vt:lpstr>
      <vt:lpstr>Ways to Improve Responsiveness</vt:lpstr>
      <vt:lpstr>Ways to Improve Responsiveness</vt:lpstr>
      <vt:lpstr>Provide Visual Cues</vt:lpstr>
      <vt:lpstr>Performance Evolution: Scrolling Rows</vt:lpstr>
      <vt:lpstr>Performance Evolution: Scrolling Rows</vt:lpstr>
      <vt:lpstr>Software (CPU) = slower Hardware (GPU) = faster</vt:lpstr>
      <vt:lpstr>CSS = Software Image = Hardware</vt:lpstr>
      <vt:lpstr>Eliminate paints</vt:lpstr>
      <vt:lpstr>Accelerated Compositing</vt:lpstr>
      <vt:lpstr>Accelerated Compositing</vt:lpstr>
      <vt:lpstr>Several ways to create layers</vt:lpstr>
      <vt:lpstr>Leveraging layers</vt:lpstr>
      <vt:lpstr>Tips</vt:lpstr>
      <vt:lpstr>Show Compositing Borders</vt:lpstr>
      <vt:lpstr>Memory</vt:lpstr>
      <vt:lpstr>What’s Next?</vt:lpstr>
      <vt:lpstr>Questions?</vt:lpstr>
    </vt:vector>
  </TitlesOfParts>
  <Company>Netflix,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Netflix Webkit-Based UI for TV Devices</dc:title>
  <dc:creator>Admin</dc:creator>
  <cp:lastModifiedBy>Kim Trott</cp:lastModifiedBy>
  <cp:revision>575</cp:revision>
  <cp:lastPrinted>2011-07-20T17:55:50Z</cp:lastPrinted>
  <dcterms:created xsi:type="dcterms:W3CDTF">2011-06-23T18:34:04Z</dcterms:created>
  <dcterms:modified xsi:type="dcterms:W3CDTF">2011-07-29T09:24:15Z</dcterms:modified>
</cp:coreProperties>
</file>